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48"/>
  </p:notesMasterIdLst>
  <p:handoutMasterIdLst>
    <p:handoutMasterId r:id="rId49"/>
  </p:handoutMasterIdLst>
  <p:sldIdLst>
    <p:sldId id="622" r:id="rId5"/>
    <p:sldId id="508" r:id="rId6"/>
    <p:sldId id="658" r:id="rId7"/>
    <p:sldId id="659" r:id="rId8"/>
    <p:sldId id="660" r:id="rId9"/>
    <p:sldId id="661" r:id="rId10"/>
    <p:sldId id="662" r:id="rId11"/>
    <p:sldId id="630" r:id="rId12"/>
    <p:sldId id="663" r:id="rId13"/>
    <p:sldId id="664" r:id="rId14"/>
    <p:sldId id="666" r:id="rId15"/>
    <p:sldId id="665" r:id="rId16"/>
    <p:sldId id="667" r:id="rId17"/>
    <p:sldId id="555" r:id="rId18"/>
    <p:sldId id="556" r:id="rId19"/>
    <p:sldId id="557" r:id="rId20"/>
    <p:sldId id="558" r:id="rId21"/>
    <p:sldId id="668" r:id="rId22"/>
    <p:sldId id="672" r:id="rId23"/>
    <p:sldId id="671" r:id="rId24"/>
    <p:sldId id="674" r:id="rId25"/>
    <p:sldId id="521" r:id="rId26"/>
    <p:sldId id="670" r:id="rId27"/>
    <p:sldId id="675" r:id="rId28"/>
    <p:sldId id="676" r:id="rId29"/>
    <p:sldId id="677" r:id="rId30"/>
    <p:sldId id="673" r:id="rId31"/>
    <p:sldId id="678" r:id="rId32"/>
    <p:sldId id="679" r:id="rId33"/>
    <p:sldId id="680" r:id="rId34"/>
    <p:sldId id="682" r:id="rId35"/>
    <p:sldId id="681" r:id="rId36"/>
    <p:sldId id="688" r:id="rId37"/>
    <p:sldId id="687" r:id="rId38"/>
    <p:sldId id="689" r:id="rId39"/>
    <p:sldId id="641" r:id="rId40"/>
    <p:sldId id="683" r:id="rId41"/>
    <p:sldId id="648" r:id="rId42"/>
    <p:sldId id="684" r:id="rId43"/>
    <p:sldId id="685" r:id="rId44"/>
    <p:sldId id="686" r:id="rId45"/>
    <p:sldId id="481" r:id="rId46"/>
    <p:sldId id="65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BE21"/>
    <a:srgbClr val="003865"/>
    <a:srgbClr val="000000"/>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9889" autoAdjust="0"/>
  </p:normalViewPr>
  <p:slideViewPr>
    <p:cSldViewPr snapToGrid="0">
      <p:cViewPr varScale="1">
        <p:scale>
          <a:sx n="86" d="100"/>
          <a:sy n="86" d="100"/>
        </p:scale>
        <p:origin x="514"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11/9/2021</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11/9/2021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659934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11/9/2021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8"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6183" y="1842964"/>
            <a:ext cx="7099634" cy="841248"/>
          </a:xfrm>
          <a:prstGeom prst="rect">
            <a:avLst/>
          </a:prstGeom>
        </p:spPr>
      </p:pic>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11/9/2021</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11/9/2021</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11/9/2021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36DB2D6-5DF4-4264-A4A1-7D3EAF38D255}" type="datetime1">
              <a:rPr lang="en-US" smtClean="0"/>
              <a:t>11/9/2021</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11/9/2021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6185" y="1842964"/>
            <a:ext cx="7099630" cy="841248"/>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36DB2D6-5DF4-4264-A4A1-7D3EAF38D255}" type="datetime1">
              <a:rPr lang="en-US" smtClean="0"/>
              <a:t>11/9/2021</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B4EEDC6-36CA-4209-B482-2ED76AA0BF08}" type="datetime1">
              <a:rPr lang="en-US" smtClean="0"/>
              <a:t>11/9/2021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8DC79626-CE5A-4834-975C-E7305BA2E281}" type="datetime1">
              <a:rPr lang="en-US" smtClean="0"/>
              <a:t>11/9/2021</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1815FB38-58F3-410A-8DA4-4B706967601F}" type="datetime1">
              <a:rPr lang="en-US" smtClean="0"/>
              <a:t>11/9/2021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F519661-29C3-4FE0-9FC3-375A85A42C46}" type="datetime1">
              <a:rPr lang="en-US" smtClean="0"/>
              <a:t>11/9/2021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11/9/2021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r>
              <a:rPr lang="en-US"/>
              <a:t>Click icon to add table</a:t>
            </a:r>
          </a:p>
        </p:txBody>
      </p:sp>
    </p:spTree>
    <p:extLst>
      <p:ext uri="{BB962C8B-B14F-4D97-AF65-F5344CB8AC3E}">
        <p14:creationId xmlns:p14="http://schemas.microsoft.com/office/powerpoint/2010/main" val="2549061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553" y="6000575"/>
            <a:ext cx="3858492" cy="457200"/>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dirty="0"/>
              <a:t>mndot.gov</a:t>
            </a:r>
          </a:p>
        </p:txBody>
      </p:sp>
      <p:sp>
        <p:nvSpPr>
          <p:cNvPr id="6" name="Picture Placeholder 5"/>
          <p:cNvSpPr>
            <a:spLocks noGrp="1"/>
          </p:cNvSpPr>
          <p:nvPr>
            <p:ph type="pic" sz="quarter" idx="17"/>
          </p:nvPr>
        </p:nvSpPr>
        <p:spPr>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39915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11/9/2021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11/9/2021</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p:txBody>
          <a:bodyPr/>
          <a:lstStyle/>
          <a:p>
            <a:fld id="{9A198C9B-0587-4A1E-9E03-E4C9FE222F08}" type="datetime1">
              <a:rPr lang="en-US" smtClean="0"/>
              <a:t>11/9/2021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466A75E6-E45B-4C5D-981E-7C8ED0C72F5D}"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dirty="0"/>
              <a:t>mndot.gov</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8352" y="630935"/>
            <a:ext cx="3858492" cy="457200"/>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11/9/2021</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dirty="0">
                <a:solidFill>
                  <a:schemeClr val="tx2"/>
                </a:solidFill>
              </a:rPr>
              <a:t>mndot.gov</a:t>
            </a: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8352" y="630936"/>
            <a:ext cx="3858492" cy="457200"/>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pic>
        <p:nvPicPr>
          <p:cNvPr id="13"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8562" y="705498"/>
            <a:ext cx="3858492" cy="457200"/>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A8CA1A9B-139F-4606-AD0A-F3253110DAE5}" type="datetime1">
              <a:rPr lang="en-US" smtClean="0"/>
              <a:t>11/9/2021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11/9/2021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11/9/2021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11/9/2021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11/9/2021</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RoutineAnalysis_060721%20TH21-HMA-L2-12L-CL.xlsm"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hyperlink" Target="e_to_%25Gmm_060521%20TH21-HMA-L2-12L-CL.xlsm"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BdLn62fxHRc?t=295" TargetMode="Externa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youtu.be/BdLn62fxHRc?t=295" TargetMode="Externa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SensorChecks_052221%20TH21-HMA-L1-12L-CL.xlsm"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hyperlink" Target="TH60_TH21_TH30_CoreValidationAll.xlsx" TargetMode="External"/><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cid:image024.png@01D7C415.B50E9CB0" TargetMode="External"/><Relationship Id="rId7" Type="http://schemas.openxmlformats.org/officeDocument/2006/relationships/image" Target="cid:image014.png@01D7C415.B50E9CB0" TargetMode="External"/><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cid:image010.png@01D7C415.B50E9CB0" TargetMode="Externa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youtu.be/A3j870wC2dA?t=285" TargetMode="Externa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9.xml"/><Relationship Id="rId5" Type="http://schemas.openxmlformats.org/officeDocument/2006/relationships/image" Target="../media/image84.pn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youtu.be/A3j870wC2dA?t=422" TargetMode="Externa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2" Type="http://schemas.openxmlformats.org/officeDocument/2006/relationships/hyperlink" Target="MnDOT_Analysis/2021_ProjectsSummaryTH21.pptx" TargetMode="Externa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xml"/><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youtu.be/A3j870wC2dA?t=459" TargetMode="Externa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A3j870wC2dA?t=486" TargetMode="Externa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s://youtu.be/A3j870wC2dA?t=192" TargetMode="External"/><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youtu.be/BdLn62fxHRc?t=21"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youtu.be/BdLn62fxHRc?t=163"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MnDOT Data Collection and Analysis</a:t>
            </a:r>
          </a:p>
        </p:txBody>
      </p:sp>
      <p:sp>
        <p:nvSpPr>
          <p:cNvPr id="3" name="Text Placeholder 2"/>
          <p:cNvSpPr>
            <a:spLocks noGrp="1"/>
          </p:cNvSpPr>
          <p:nvPr>
            <p:ph type="body" sz="quarter" idx="14"/>
          </p:nvPr>
        </p:nvSpPr>
        <p:spPr/>
        <p:txBody>
          <a:bodyPr>
            <a:normAutofit lnSpcReduction="10000"/>
          </a:bodyPr>
          <a:lstStyle/>
          <a:p>
            <a:pPr>
              <a:spcBef>
                <a:spcPts val="0"/>
              </a:spcBef>
            </a:pPr>
            <a:r>
              <a:rPr lang="en-US" dirty="0"/>
              <a:t>Kyle Hoegh</a:t>
            </a:r>
          </a:p>
          <a:p>
            <a:pPr>
              <a:spcBef>
                <a:spcPts val="0"/>
              </a:spcBef>
            </a:pPr>
            <a:r>
              <a:rPr lang="en-US" dirty="0"/>
              <a:t>Mercedes Maupin </a:t>
            </a:r>
          </a:p>
          <a:p>
            <a:pPr>
              <a:spcBef>
                <a:spcPts val="0"/>
              </a:spcBef>
            </a:pPr>
            <a:r>
              <a:rPr lang="en-US" dirty="0"/>
              <a:t>Shongtao Dai</a:t>
            </a:r>
          </a:p>
        </p:txBody>
      </p:sp>
      <p:sp>
        <p:nvSpPr>
          <p:cNvPr id="7" name="Footer Placeholder 6"/>
          <p:cNvSpPr>
            <a:spLocks noGrp="1"/>
          </p:cNvSpPr>
          <p:nvPr>
            <p:ph type="ftr" sz="quarter" idx="3"/>
          </p:nvPr>
        </p:nvSpPr>
        <p:spPr/>
        <p:txBody>
          <a:bodyPr/>
          <a:lstStyle/>
          <a:p>
            <a:r>
              <a:rPr lang="en-US" dirty="0"/>
              <a:t>mndot.gov</a:t>
            </a:r>
          </a:p>
        </p:txBody>
      </p:sp>
      <p:pic>
        <p:nvPicPr>
          <p:cNvPr id="10" name="Picture 9">
            <a:hlinkClick r:id="rId3" action="ppaction://hlinkfile"/>
            <a:extLst>
              <a:ext uri="{FF2B5EF4-FFF2-40B4-BE49-F238E27FC236}">
                <a16:creationId xmlns:a16="http://schemas.microsoft.com/office/drawing/2014/main" id="{EFD58A24-382D-4B25-9ACA-00C2FF67D060}"/>
              </a:ext>
            </a:extLst>
          </p:cNvPr>
          <p:cNvPicPr>
            <a:picLocks noChangeAspect="1"/>
          </p:cNvPicPr>
          <p:nvPr/>
        </p:nvPicPr>
        <p:blipFill>
          <a:blip r:embed="rId4"/>
          <a:stretch>
            <a:fillRect/>
          </a:stretch>
        </p:blipFill>
        <p:spPr>
          <a:xfrm>
            <a:off x="5943600" y="79900"/>
            <a:ext cx="6217920" cy="3193094"/>
          </a:xfrm>
          <a:prstGeom prst="rect">
            <a:avLst/>
          </a:prstGeom>
        </p:spPr>
      </p:pic>
      <p:pic>
        <p:nvPicPr>
          <p:cNvPr id="14" name="Picture 13">
            <a:hlinkClick r:id="rId5" action="ppaction://hlinkfile"/>
            <a:extLst>
              <a:ext uri="{FF2B5EF4-FFF2-40B4-BE49-F238E27FC236}">
                <a16:creationId xmlns:a16="http://schemas.microsoft.com/office/drawing/2014/main" id="{EF91B966-01C3-4F0D-AB2F-105404FE30E0}"/>
              </a:ext>
            </a:extLst>
          </p:cNvPr>
          <p:cNvPicPr>
            <a:picLocks noChangeAspect="1"/>
          </p:cNvPicPr>
          <p:nvPr/>
        </p:nvPicPr>
        <p:blipFill>
          <a:blip r:embed="rId6"/>
          <a:stretch>
            <a:fillRect/>
          </a:stretch>
        </p:blipFill>
        <p:spPr>
          <a:xfrm>
            <a:off x="0" y="78171"/>
            <a:ext cx="5943600" cy="3209952"/>
          </a:xfrm>
          <a:prstGeom prst="rect">
            <a:avLst/>
          </a:prstGeom>
        </p:spPr>
      </p:pic>
    </p:spTree>
    <p:extLst>
      <p:ext uri="{BB962C8B-B14F-4D97-AF65-F5344CB8AC3E}">
        <p14:creationId xmlns:p14="http://schemas.microsoft.com/office/powerpoint/2010/main" val="3620254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Data Consistency Check</a:t>
            </a:r>
            <a:endParaRPr lang="en-US" sz="2000" i="1"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10</a:t>
            </a:fld>
            <a:endParaRPr lang="en-US" dirty="0"/>
          </a:p>
        </p:txBody>
      </p:sp>
      <p:sp>
        <p:nvSpPr>
          <p:cNvPr id="20" name="Content Placeholder 21">
            <a:extLst>
              <a:ext uri="{FF2B5EF4-FFF2-40B4-BE49-F238E27FC236}">
                <a16:creationId xmlns:a16="http://schemas.microsoft.com/office/drawing/2014/main" id="{9B26E596-0CA5-4A42-AB05-A88804FCF086}"/>
              </a:ext>
            </a:extLst>
          </p:cNvPr>
          <p:cNvSpPr txBox="1">
            <a:spLocks/>
          </p:cNvSpPr>
          <p:nvPr/>
        </p:nvSpPr>
        <p:spPr>
          <a:xfrm>
            <a:off x="149035" y="1459964"/>
            <a:ext cx="3558899" cy="561783"/>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On-Site Result: Line Test</a:t>
            </a:r>
          </a:p>
          <a:p>
            <a:pPr lvl="1"/>
            <a:endParaRPr lang="en-US" dirty="0"/>
          </a:p>
        </p:txBody>
      </p:sp>
      <p:sp>
        <p:nvSpPr>
          <p:cNvPr id="19" name="TextBox 18">
            <a:extLst>
              <a:ext uri="{FF2B5EF4-FFF2-40B4-BE49-F238E27FC236}">
                <a16:creationId xmlns:a16="http://schemas.microsoft.com/office/drawing/2014/main" id="{6D04B4D8-FE61-4F46-AFA0-94C1FE217391}"/>
              </a:ext>
            </a:extLst>
          </p:cNvPr>
          <p:cNvSpPr txBox="1"/>
          <p:nvPr/>
        </p:nvSpPr>
        <p:spPr>
          <a:xfrm>
            <a:off x="4170655" y="5852232"/>
            <a:ext cx="3850690" cy="369332"/>
          </a:xfrm>
          <a:prstGeom prst="rect">
            <a:avLst/>
          </a:prstGeom>
          <a:noFill/>
        </p:spPr>
        <p:txBody>
          <a:bodyPr wrap="square">
            <a:spAutoFit/>
          </a:bodyPr>
          <a:lstStyle/>
          <a:p>
            <a:r>
              <a:rPr lang="en-US" dirty="0">
                <a:hlinkClick r:id="rId2"/>
              </a:rPr>
              <a:t>https://youtu.be/BdLn62fxHRc?t=295</a:t>
            </a:r>
            <a:endParaRPr lang="en-US" dirty="0"/>
          </a:p>
        </p:txBody>
      </p:sp>
      <p:pic>
        <p:nvPicPr>
          <p:cNvPr id="4" name="Picture 3">
            <a:extLst>
              <a:ext uri="{FF2B5EF4-FFF2-40B4-BE49-F238E27FC236}">
                <a16:creationId xmlns:a16="http://schemas.microsoft.com/office/drawing/2014/main" id="{9B6ED186-3A8B-4159-8A90-EFC558A7ACE6}"/>
              </a:ext>
            </a:extLst>
          </p:cNvPr>
          <p:cNvPicPr>
            <a:picLocks noChangeAspect="1"/>
          </p:cNvPicPr>
          <p:nvPr/>
        </p:nvPicPr>
        <p:blipFill>
          <a:blip r:embed="rId3"/>
          <a:stretch>
            <a:fillRect/>
          </a:stretch>
        </p:blipFill>
        <p:spPr>
          <a:xfrm>
            <a:off x="370977" y="3654697"/>
            <a:ext cx="3657600" cy="2066843"/>
          </a:xfrm>
          <a:prstGeom prst="rect">
            <a:avLst/>
          </a:prstGeom>
        </p:spPr>
      </p:pic>
      <p:pic>
        <p:nvPicPr>
          <p:cNvPr id="8" name="Picture 7">
            <a:extLst>
              <a:ext uri="{FF2B5EF4-FFF2-40B4-BE49-F238E27FC236}">
                <a16:creationId xmlns:a16="http://schemas.microsoft.com/office/drawing/2014/main" id="{53397502-63DD-4158-A57B-9A8779AF51A8}"/>
              </a:ext>
            </a:extLst>
          </p:cNvPr>
          <p:cNvPicPr>
            <a:picLocks noChangeAspect="1"/>
          </p:cNvPicPr>
          <p:nvPr/>
        </p:nvPicPr>
        <p:blipFill>
          <a:blip r:embed="rId4"/>
          <a:stretch>
            <a:fillRect/>
          </a:stretch>
        </p:blipFill>
        <p:spPr>
          <a:xfrm>
            <a:off x="4267200" y="3658791"/>
            <a:ext cx="3657600" cy="2062749"/>
          </a:xfrm>
          <a:prstGeom prst="rect">
            <a:avLst/>
          </a:prstGeom>
        </p:spPr>
      </p:pic>
      <p:pic>
        <p:nvPicPr>
          <p:cNvPr id="10" name="Picture 9">
            <a:extLst>
              <a:ext uri="{FF2B5EF4-FFF2-40B4-BE49-F238E27FC236}">
                <a16:creationId xmlns:a16="http://schemas.microsoft.com/office/drawing/2014/main" id="{E06A4B78-431D-4E20-8387-DBB5E9DD02E7}"/>
              </a:ext>
            </a:extLst>
          </p:cNvPr>
          <p:cNvPicPr>
            <a:picLocks noChangeAspect="1"/>
          </p:cNvPicPr>
          <p:nvPr/>
        </p:nvPicPr>
        <p:blipFill>
          <a:blip r:embed="rId5"/>
          <a:stretch>
            <a:fillRect/>
          </a:stretch>
        </p:blipFill>
        <p:spPr>
          <a:xfrm>
            <a:off x="8351941" y="3654697"/>
            <a:ext cx="3657600" cy="2062749"/>
          </a:xfrm>
          <a:prstGeom prst="rect">
            <a:avLst/>
          </a:prstGeom>
        </p:spPr>
      </p:pic>
      <p:sp>
        <p:nvSpPr>
          <p:cNvPr id="11" name="TextBox 10">
            <a:extLst>
              <a:ext uri="{FF2B5EF4-FFF2-40B4-BE49-F238E27FC236}">
                <a16:creationId xmlns:a16="http://schemas.microsoft.com/office/drawing/2014/main" id="{413C23D7-AE6A-47AB-BE1F-A33054B56543}"/>
              </a:ext>
            </a:extLst>
          </p:cNvPr>
          <p:cNvSpPr txBox="1"/>
          <p:nvPr/>
        </p:nvSpPr>
        <p:spPr>
          <a:xfrm>
            <a:off x="1480537" y="3285365"/>
            <a:ext cx="1355949" cy="369332"/>
          </a:xfrm>
          <a:prstGeom prst="rect">
            <a:avLst/>
          </a:prstGeom>
          <a:noFill/>
        </p:spPr>
        <p:txBody>
          <a:bodyPr wrap="none" rtlCol="0">
            <a:spAutoFit/>
          </a:bodyPr>
          <a:lstStyle/>
          <a:p>
            <a:r>
              <a:rPr lang="en-US" dirty="0"/>
              <a:t>Right Sensor</a:t>
            </a:r>
          </a:p>
        </p:txBody>
      </p:sp>
      <p:sp>
        <p:nvSpPr>
          <p:cNvPr id="15" name="TextBox 14">
            <a:extLst>
              <a:ext uri="{FF2B5EF4-FFF2-40B4-BE49-F238E27FC236}">
                <a16:creationId xmlns:a16="http://schemas.microsoft.com/office/drawing/2014/main" id="{9F888205-99AC-47FA-9151-DD81CA345F89}"/>
              </a:ext>
            </a:extLst>
          </p:cNvPr>
          <p:cNvSpPr txBox="1"/>
          <p:nvPr/>
        </p:nvSpPr>
        <p:spPr>
          <a:xfrm>
            <a:off x="5345538" y="3285365"/>
            <a:ext cx="1500924" cy="369332"/>
          </a:xfrm>
          <a:prstGeom prst="rect">
            <a:avLst/>
          </a:prstGeom>
          <a:noFill/>
        </p:spPr>
        <p:txBody>
          <a:bodyPr wrap="none" rtlCol="0">
            <a:spAutoFit/>
          </a:bodyPr>
          <a:lstStyle/>
          <a:p>
            <a:r>
              <a:rPr lang="en-US" dirty="0"/>
              <a:t>Center Sensor</a:t>
            </a:r>
          </a:p>
        </p:txBody>
      </p:sp>
      <p:sp>
        <p:nvSpPr>
          <p:cNvPr id="16" name="TextBox 15">
            <a:extLst>
              <a:ext uri="{FF2B5EF4-FFF2-40B4-BE49-F238E27FC236}">
                <a16:creationId xmlns:a16="http://schemas.microsoft.com/office/drawing/2014/main" id="{5186C4E5-E073-48BA-8B00-4C6527236F7E}"/>
              </a:ext>
            </a:extLst>
          </p:cNvPr>
          <p:cNvSpPr txBox="1"/>
          <p:nvPr/>
        </p:nvSpPr>
        <p:spPr>
          <a:xfrm>
            <a:off x="9502766" y="3285365"/>
            <a:ext cx="1355949" cy="369332"/>
          </a:xfrm>
          <a:prstGeom prst="rect">
            <a:avLst/>
          </a:prstGeom>
          <a:noFill/>
        </p:spPr>
        <p:txBody>
          <a:bodyPr wrap="none" rtlCol="0">
            <a:spAutoFit/>
          </a:bodyPr>
          <a:lstStyle/>
          <a:p>
            <a:r>
              <a:rPr lang="en-US" dirty="0"/>
              <a:t>Right Sensor</a:t>
            </a:r>
          </a:p>
        </p:txBody>
      </p:sp>
    </p:spTree>
    <p:extLst>
      <p:ext uri="{BB962C8B-B14F-4D97-AF65-F5344CB8AC3E}">
        <p14:creationId xmlns:p14="http://schemas.microsoft.com/office/powerpoint/2010/main" val="1499217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Data Consistency Check</a:t>
            </a:r>
            <a:endParaRPr lang="en-US" sz="2000" i="1"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11</a:t>
            </a:fld>
            <a:endParaRPr lang="en-US" dirty="0"/>
          </a:p>
        </p:txBody>
      </p:sp>
      <p:sp>
        <p:nvSpPr>
          <p:cNvPr id="20" name="Content Placeholder 21">
            <a:extLst>
              <a:ext uri="{FF2B5EF4-FFF2-40B4-BE49-F238E27FC236}">
                <a16:creationId xmlns:a16="http://schemas.microsoft.com/office/drawing/2014/main" id="{9B26E596-0CA5-4A42-AB05-A88804FCF086}"/>
              </a:ext>
            </a:extLst>
          </p:cNvPr>
          <p:cNvSpPr txBox="1">
            <a:spLocks/>
          </p:cNvSpPr>
          <p:nvPr/>
        </p:nvSpPr>
        <p:spPr>
          <a:xfrm>
            <a:off x="149035" y="1459964"/>
            <a:ext cx="3558899" cy="561783"/>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On-Site Result: Line Test</a:t>
            </a:r>
          </a:p>
          <a:p>
            <a:pPr lvl="1"/>
            <a:endParaRPr lang="en-US" dirty="0"/>
          </a:p>
        </p:txBody>
      </p:sp>
      <p:sp>
        <p:nvSpPr>
          <p:cNvPr id="19" name="TextBox 18">
            <a:extLst>
              <a:ext uri="{FF2B5EF4-FFF2-40B4-BE49-F238E27FC236}">
                <a16:creationId xmlns:a16="http://schemas.microsoft.com/office/drawing/2014/main" id="{6D04B4D8-FE61-4F46-AFA0-94C1FE217391}"/>
              </a:ext>
            </a:extLst>
          </p:cNvPr>
          <p:cNvSpPr txBox="1"/>
          <p:nvPr/>
        </p:nvSpPr>
        <p:spPr>
          <a:xfrm>
            <a:off x="4079509" y="5504156"/>
            <a:ext cx="3850690" cy="369332"/>
          </a:xfrm>
          <a:prstGeom prst="rect">
            <a:avLst/>
          </a:prstGeom>
          <a:noFill/>
        </p:spPr>
        <p:txBody>
          <a:bodyPr wrap="square">
            <a:spAutoFit/>
          </a:bodyPr>
          <a:lstStyle/>
          <a:p>
            <a:r>
              <a:rPr lang="en-US" dirty="0">
                <a:hlinkClick r:id="rId2"/>
              </a:rPr>
              <a:t>https://youtu.be/BdLn62fxHRc?t=295</a:t>
            </a:r>
            <a:endParaRPr lang="en-US" dirty="0"/>
          </a:p>
        </p:txBody>
      </p:sp>
      <p:pic>
        <p:nvPicPr>
          <p:cNvPr id="7" name="Picture 6">
            <a:extLst>
              <a:ext uri="{FF2B5EF4-FFF2-40B4-BE49-F238E27FC236}">
                <a16:creationId xmlns:a16="http://schemas.microsoft.com/office/drawing/2014/main" id="{5C6BFD82-4764-4D48-BF18-6EB31B0AAC37}"/>
              </a:ext>
            </a:extLst>
          </p:cNvPr>
          <p:cNvPicPr>
            <a:picLocks noChangeAspect="1"/>
          </p:cNvPicPr>
          <p:nvPr/>
        </p:nvPicPr>
        <p:blipFill rotWithShape="1">
          <a:blip r:embed="rId3"/>
          <a:srcRect b="12876"/>
          <a:stretch/>
        </p:blipFill>
        <p:spPr>
          <a:xfrm>
            <a:off x="2066323" y="1899472"/>
            <a:ext cx="7315200" cy="3604684"/>
          </a:xfrm>
          <a:prstGeom prst="rect">
            <a:avLst/>
          </a:prstGeom>
        </p:spPr>
      </p:pic>
      <p:pic>
        <p:nvPicPr>
          <p:cNvPr id="12" name="Picture 11">
            <a:extLst>
              <a:ext uri="{FF2B5EF4-FFF2-40B4-BE49-F238E27FC236}">
                <a16:creationId xmlns:a16="http://schemas.microsoft.com/office/drawing/2014/main" id="{7675FF55-E23A-4E32-B84B-FF4D7EB67F3F}"/>
              </a:ext>
            </a:extLst>
          </p:cNvPr>
          <p:cNvPicPr>
            <a:picLocks noChangeAspect="1"/>
          </p:cNvPicPr>
          <p:nvPr/>
        </p:nvPicPr>
        <p:blipFill>
          <a:blip r:embed="rId4"/>
          <a:stretch>
            <a:fillRect/>
          </a:stretch>
        </p:blipFill>
        <p:spPr>
          <a:xfrm>
            <a:off x="983166" y="5987017"/>
            <a:ext cx="9639300" cy="695325"/>
          </a:xfrm>
          <a:prstGeom prst="rect">
            <a:avLst/>
          </a:prstGeom>
        </p:spPr>
      </p:pic>
      <p:sp>
        <p:nvSpPr>
          <p:cNvPr id="13" name="TextBox 12">
            <a:extLst>
              <a:ext uri="{FF2B5EF4-FFF2-40B4-BE49-F238E27FC236}">
                <a16:creationId xmlns:a16="http://schemas.microsoft.com/office/drawing/2014/main" id="{6EC14443-0040-43E2-839B-E7F657569567}"/>
              </a:ext>
            </a:extLst>
          </p:cNvPr>
          <p:cNvSpPr txBox="1"/>
          <p:nvPr/>
        </p:nvSpPr>
        <p:spPr>
          <a:xfrm>
            <a:off x="2689934" y="6004081"/>
            <a:ext cx="2281561" cy="646331"/>
          </a:xfrm>
          <a:prstGeom prst="rect">
            <a:avLst/>
          </a:prstGeom>
          <a:solidFill>
            <a:schemeClr val="bg2">
              <a:lumMod val="25000"/>
            </a:schemeClr>
          </a:solidFill>
        </p:spPr>
        <p:txBody>
          <a:bodyPr wrap="square" rtlCol="0">
            <a:spAutoFit/>
          </a:bodyPr>
          <a:lstStyle/>
          <a:p>
            <a:r>
              <a:rPr lang="en-US" sz="3600" dirty="0">
                <a:solidFill>
                  <a:schemeClr val="bg1">
                    <a:lumMod val="95000"/>
                  </a:schemeClr>
                </a:solidFill>
              </a:rPr>
              <a:t>Density:</a:t>
            </a:r>
          </a:p>
        </p:txBody>
      </p:sp>
      <p:sp>
        <p:nvSpPr>
          <p:cNvPr id="18" name="TextBox 17">
            <a:extLst>
              <a:ext uri="{FF2B5EF4-FFF2-40B4-BE49-F238E27FC236}">
                <a16:creationId xmlns:a16="http://schemas.microsoft.com/office/drawing/2014/main" id="{F3C5393E-95F6-442E-B118-484849A2E9D6}"/>
              </a:ext>
            </a:extLst>
          </p:cNvPr>
          <p:cNvSpPr txBox="1"/>
          <p:nvPr/>
        </p:nvSpPr>
        <p:spPr>
          <a:xfrm>
            <a:off x="6678263" y="5979578"/>
            <a:ext cx="2281561" cy="710964"/>
          </a:xfrm>
          <a:prstGeom prst="rect">
            <a:avLst/>
          </a:prstGeom>
          <a:solidFill>
            <a:schemeClr val="bg2">
              <a:lumMod val="25000"/>
            </a:schemeClr>
          </a:solidFill>
        </p:spPr>
        <p:txBody>
          <a:bodyPr wrap="square" rtlCol="0">
            <a:spAutoFit/>
          </a:bodyPr>
          <a:lstStyle/>
          <a:p>
            <a:r>
              <a:rPr lang="en-US" sz="3600" dirty="0">
                <a:solidFill>
                  <a:schemeClr val="bg1">
                    <a:lumMod val="95000"/>
                  </a:schemeClr>
                </a:solidFill>
              </a:rPr>
              <a:t>Density:</a:t>
            </a:r>
          </a:p>
        </p:txBody>
      </p:sp>
      <p:cxnSp>
        <p:nvCxnSpPr>
          <p:cNvPr id="17" name="Straight Arrow Connector 16">
            <a:extLst>
              <a:ext uri="{FF2B5EF4-FFF2-40B4-BE49-F238E27FC236}">
                <a16:creationId xmlns:a16="http://schemas.microsoft.com/office/drawing/2014/main" id="{5282E9E3-78E8-4315-936F-3D3A07B72D7D}"/>
              </a:ext>
            </a:extLst>
          </p:cNvPr>
          <p:cNvCxnSpPr>
            <a:cxnSpLocks/>
          </p:cNvCxnSpPr>
          <p:nvPr/>
        </p:nvCxnSpPr>
        <p:spPr>
          <a:xfrm flipH="1">
            <a:off x="4079510" y="4186638"/>
            <a:ext cx="1723306" cy="20277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17BA3A0-E3E6-4452-9F1F-10097CA5D751}"/>
              </a:ext>
            </a:extLst>
          </p:cNvPr>
          <p:cNvCxnSpPr>
            <a:cxnSpLocks/>
          </p:cNvCxnSpPr>
          <p:nvPr/>
        </p:nvCxnSpPr>
        <p:spPr>
          <a:xfrm>
            <a:off x="7509584" y="4119239"/>
            <a:ext cx="750309" cy="20951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927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Data Consistency Check</a:t>
            </a:r>
            <a:endParaRPr lang="en-US" sz="2000" i="1"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12</a:t>
            </a:fld>
            <a:endParaRPr lang="en-US" dirty="0"/>
          </a:p>
        </p:txBody>
      </p:sp>
      <p:sp>
        <p:nvSpPr>
          <p:cNvPr id="20" name="Content Placeholder 21">
            <a:extLst>
              <a:ext uri="{FF2B5EF4-FFF2-40B4-BE49-F238E27FC236}">
                <a16:creationId xmlns:a16="http://schemas.microsoft.com/office/drawing/2014/main" id="{9B26E596-0CA5-4A42-AB05-A88804FCF086}"/>
              </a:ext>
            </a:extLst>
          </p:cNvPr>
          <p:cNvSpPr txBox="1">
            <a:spLocks/>
          </p:cNvSpPr>
          <p:nvPr/>
        </p:nvSpPr>
        <p:spPr>
          <a:xfrm>
            <a:off x="149035" y="1459964"/>
            <a:ext cx="4431843" cy="5261510"/>
          </a:xfrm>
          <a:prstGeom prst="rect">
            <a:avLst/>
          </a:prstGeom>
          <a:noFill/>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Season Results: Continued last year’s trend of highly consistent sensors!</a:t>
            </a:r>
          </a:p>
          <a:p>
            <a:pPr lvl="1">
              <a:spcAft>
                <a:spcPts val="0"/>
              </a:spcAft>
            </a:pPr>
            <a:r>
              <a:rPr lang="en-US" dirty="0"/>
              <a:t>Last Year: Little to no bias between sensors on average</a:t>
            </a:r>
          </a:p>
          <a:p>
            <a:pPr lvl="2">
              <a:spcAft>
                <a:spcPts val="0"/>
              </a:spcAft>
            </a:pPr>
            <a:r>
              <a:rPr lang="en-US" dirty="0"/>
              <a:t>171: </a:t>
            </a:r>
          </a:p>
          <a:p>
            <a:pPr lvl="3">
              <a:spcAft>
                <a:spcPts val="0"/>
              </a:spcAft>
            </a:pPr>
            <a:r>
              <a:rPr lang="en-US" dirty="0"/>
              <a:t>0.014 avg </a:t>
            </a:r>
          </a:p>
          <a:p>
            <a:pPr lvl="3">
              <a:spcAft>
                <a:spcPts val="0"/>
              </a:spcAft>
            </a:pPr>
            <a:r>
              <a:rPr lang="en-US" dirty="0"/>
              <a:t>93% within 0.08</a:t>
            </a:r>
          </a:p>
          <a:p>
            <a:pPr lvl="3">
              <a:spcAft>
                <a:spcPts val="0"/>
              </a:spcAft>
            </a:pPr>
            <a:r>
              <a:rPr lang="en-US" dirty="0"/>
              <a:t>78% within 0.05</a:t>
            </a:r>
          </a:p>
          <a:p>
            <a:pPr lvl="2">
              <a:spcAft>
                <a:spcPts val="0"/>
              </a:spcAft>
            </a:pPr>
            <a:r>
              <a:rPr lang="en-US" dirty="0"/>
              <a:t>173: </a:t>
            </a:r>
          </a:p>
          <a:p>
            <a:pPr lvl="3">
              <a:spcAft>
                <a:spcPts val="0"/>
              </a:spcAft>
            </a:pPr>
            <a:r>
              <a:rPr lang="en-US" dirty="0"/>
              <a:t>-0.006 avg</a:t>
            </a:r>
          </a:p>
          <a:p>
            <a:pPr lvl="3">
              <a:spcAft>
                <a:spcPts val="0"/>
              </a:spcAft>
            </a:pPr>
            <a:r>
              <a:rPr lang="en-US" dirty="0"/>
              <a:t>96% within 0.08</a:t>
            </a:r>
          </a:p>
          <a:p>
            <a:pPr lvl="3">
              <a:spcAft>
                <a:spcPts val="0"/>
              </a:spcAft>
            </a:pPr>
            <a:r>
              <a:rPr lang="en-US" dirty="0"/>
              <a:t>90% within 0.05</a:t>
            </a:r>
          </a:p>
          <a:p>
            <a:pPr lvl="3">
              <a:spcAft>
                <a:spcPts val="0"/>
              </a:spcAft>
            </a:pPr>
            <a:endParaRPr lang="en-US" dirty="0"/>
          </a:p>
          <a:p>
            <a:pPr lvl="2">
              <a:spcAft>
                <a:spcPts val="0"/>
              </a:spcAft>
            </a:pPr>
            <a:r>
              <a:rPr lang="en-US" dirty="0"/>
              <a:t>181: </a:t>
            </a:r>
          </a:p>
          <a:p>
            <a:pPr lvl="3">
              <a:spcAft>
                <a:spcPts val="0"/>
              </a:spcAft>
            </a:pPr>
            <a:r>
              <a:rPr lang="en-US" dirty="0"/>
              <a:t>-0.007 avg</a:t>
            </a:r>
          </a:p>
          <a:p>
            <a:pPr lvl="3">
              <a:spcAft>
                <a:spcPts val="0"/>
              </a:spcAft>
            </a:pPr>
            <a:r>
              <a:rPr lang="en-US" dirty="0"/>
              <a:t>94% within 0.08</a:t>
            </a:r>
          </a:p>
          <a:p>
            <a:pPr lvl="3">
              <a:spcAft>
                <a:spcPts val="0"/>
              </a:spcAft>
            </a:pPr>
            <a:r>
              <a:rPr lang="en-US" dirty="0"/>
              <a:t>81% within 0.05</a:t>
            </a:r>
          </a:p>
          <a:p>
            <a:pPr lvl="1">
              <a:spcAft>
                <a:spcPts val="0"/>
              </a:spcAft>
            </a:pPr>
            <a:r>
              <a:rPr lang="en-US" dirty="0"/>
              <a:t>This year only required consistency check every 4000 ft. or 4 hours whatever comes first.  </a:t>
            </a:r>
          </a:p>
          <a:p>
            <a:pPr lvl="1">
              <a:spcAft>
                <a:spcPts val="0"/>
              </a:spcAft>
            </a:pPr>
            <a:endParaRPr lang="en-US" dirty="0"/>
          </a:p>
          <a:p>
            <a:pPr lvl="3">
              <a:spcAft>
                <a:spcPts val="0"/>
              </a:spcAft>
            </a:pPr>
            <a:endParaRPr lang="en-US" dirty="0"/>
          </a:p>
          <a:p>
            <a:pPr lvl="3">
              <a:spcAft>
                <a:spcPts val="0"/>
              </a:spcAft>
            </a:pPr>
            <a:endParaRPr lang="en-US" dirty="0"/>
          </a:p>
          <a:p>
            <a:pPr lvl="1"/>
            <a:endParaRPr lang="en-US" dirty="0"/>
          </a:p>
          <a:p>
            <a:pPr lvl="1"/>
            <a:endParaRPr lang="en-US" dirty="0"/>
          </a:p>
        </p:txBody>
      </p:sp>
      <p:pic>
        <p:nvPicPr>
          <p:cNvPr id="13" name="Picture 12">
            <a:hlinkClick r:id="rId2" action="ppaction://hlinkfile"/>
            <a:extLst>
              <a:ext uri="{FF2B5EF4-FFF2-40B4-BE49-F238E27FC236}">
                <a16:creationId xmlns:a16="http://schemas.microsoft.com/office/drawing/2014/main" id="{8EFBB6B2-2096-4C90-BC9A-B16703A6ED2B}"/>
              </a:ext>
            </a:extLst>
          </p:cNvPr>
          <p:cNvPicPr>
            <a:picLocks noChangeAspect="1"/>
          </p:cNvPicPr>
          <p:nvPr/>
        </p:nvPicPr>
        <p:blipFill>
          <a:blip r:embed="rId3"/>
          <a:stretch>
            <a:fillRect/>
          </a:stretch>
        </p:blipFill>
        <p:spPr>
          <a:xfrm>
            <a:off x="4807593" y="1880242"/>
            <a:ext cx="7132320" cy="3662664"/>
          </a:xfrm>
          <a:prstGeom prst="rect">
            <a:avLst/>
          </a:prstGeom>
        </p:spPr>
      </p:pic>
    </p:spTree>
    <p:extLst>
      <p:ext uri="{BB962C8B-B14F-4D97-AF65-F5344CB8AC3E}">
        <p14:creationId xmlns:p14="http://schemas.microsoft.com/office/powerpoint/2010/main" val="129834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Dielectric to Density: Core Accuracy Check</a:t>
            </a:r>
            <a:endParaRPr lang="en-US" sz="2000" i="1" dirty="0"/>
          </a:p>
        </p:txBody>
      </p:sp>
      <p:sp>
        <p:nvSpPr>
          <p:cNvPr id="5" name="Footer Placeholder 4"/>
          <p:cNvSpPr>
            <a:spLocks noGrp="1"/>
          </p:cNvSpPr>
          <p:nvPr>
            <p:ph type="ftr" sz="quarter" idx="3"/>
          </p:nvPr>
        </p:nvSpPr>
        <p:spPr/>
        <p:txBody>
          <a:bodyPr/>
          <a:lstStyle/>
          <a:p>
            <a:r>
              <a:rPr lang="en-US" dirty="0"/>
              <a:t>mndot.gov</a:t>
            </a:r>
          </a:p>
        </p:txBody>
      </p:sp>
      <p:pic>
        <p:nvPicPr>
          <p:cNvPr id="8" name="Picture 7">
            <a:extLst>
              <a:ext uri="{FF2B5EF4-FFF2-40B4-BE49-F238E27FC236}">
                <a16:creationId xmlns:a16="http://schemas.microsoft.com/office/drawing/2014/main" id="{8B8975CC-7ECD-4FFE-BF7E-307448497947}"/>
              </a:ext>
            </a:extLst>
          </p:cNvPr>
          <p:cNvPicPr>
            <a:picLocks noChangeAspect="1"/>
          </p:cNvPicPr>
          <p:nvPr/>
        </p:nvPicPr>
        <p:blipFill>
          <a:blip r:embed="rId2"/>
          <a:stretch>
            <a:fillRect/>
          </a:stretch>
        </p:blipFill>
        <p:spPr>
          <a:xfrm>
            <a:off x="0" y="3138079"/>
            <a:ext cx="5985735" cy="3597809"/>
          </a:xfrm>
          <a:prstGeom prst="rect">
            <a:avLst/>
          </a:prstGeom>
        </p:spPr>
      </p:pic>
      <p:sp>
        <p:nvSpPr>
          <p:cNvPr id="9" name="TextBox 8">
            <a:extLst>
              <a:ext uri="{FF2B5EF4-FFF2-40B4-BE49-F238E27FC236}">
                <a16:creationId xmlns:a16="http://schemas.microsoft.com/office/drawing/2014/main" id="{0B28BCAF-456C-48ED-BF13-41984C52FE27}"/>
              </a:ext>
            </a:extLst>
          </p:cNvPr>
          <p:cNvSpPr txBox="1"/>
          <p:nvPr/>
        </p:nvSpPr>
        <p:spPr>
          <a:xfrm>
            <a:off x="2153656" y="2807673"/>
            <a:ext cx="1987082" cy="369332"/>
          </a:xfrm>
          <a:prstGeom prst="rect">
            <a:avLst/>
          </a:prstGeom>
          <a:noFill/>
        </p:spPr>
        <p:txBody>
          <a:bodyPr wrap="none" rtlCol="0">
            <a:spAutoFit/>
          </a:bodyPr>
          <a:lstStyle/>
          <a:p>
            <a:r>
              <a:rPr lang="en-US" dirty="0"/>
              <a:t>2020: TH2 Example</a:t>
            </a:r>
          </a:p>
        </p:txBody>
      </p:sp>
      <p:sp>
        <p:nvSpPr>
          <p:cNvPr id="10" name="Content Placeholder 2">
            <a:extLst>
              <a:ext uri="{FF2B5EF4-FFF2-40B4-BE49-F238E27FC236}">
                <a16:creationId xmlns:a16="http://schemas.microsoft.com/office/drawing/2014/main" id="{3FD3F8D8-7C6D-49D4-A3C1-5B92D1FBD895}"/>
              </a:ext>
            </a:extLst>
          </p:cNvPr>
          <p:cNvSpPr>
            <a:spLocks noGrp="1"/>
          </p:cNvSpPr>
          <p:nvPr>
            <p:ph idx="1"/>
          </p:nvPr>
        </p:nvSpPr>
        <p:spPr>
          <a:xfrm>
            <a:off x="62144" y="1351088"/>
            <a:ext cx="5669280" cy="1262160"/>
          </a:xfrm>
        </p:spPr>
        <p:txBody>
          <a:bodyPr>
            <a:normAutofit fontScale="70000" lnSpcReduction="20000"/>
          </a:bodyPr>
          <a:lstStyle/>
          <a:p>
            <a:r>
              <a:rPr lang="en-US" b="1" dirty="0"/>
              <a:t>Puck conversions continue to be very stable day to day</a:t>
            </a:r>
          </a:p>
          <a:p>
            <a:pPr lvl="1"/>
            <a:r>
              <a:rPr lang="en-US" b="1" dirty="0"/>
              <a:t>Small day to day variation if no significant changes in mix</a:t>
            </a:r>
          </a:p>
          <a:p>
            <a:pPr lvl="1"/>
            <a:r>
              <a:rPr lang="en-US" b="1" dirty="0"/>
              <a:t>Able to detect large mix changes</a:t>
            </a:r>
          </a:p>
          <a:p>
            <a:endParaRPr lang="en-US" dirty="0"/>
          </a:p>
        </p:txBody>
      </p:sp>
      <p:sp>
        <p:nvSpPr>
          <p:cNvPr id="11" name="Footer Placeholder 4">
            <a:extLst>
              <a:ext uri="{FF2B5EF4-FFF2-40B4-BE49-F238E27FC236}">
                <a16:creationId xmlns:a16="http://schemas.microsoft.com/office/drawing/2014/main" id="{93B1AE25-8061-46E0-9BC5-48B9A2931806}"/>
              </a:ext>
            </a:extLst>
          </p:cNvPr>
          <p:cNvSpPr txBox="1">
            <a:spLocks/>
          </p:cNvSpPr>
          <p:nvPr/>
        </p:nvSpPr>
        <p:spPr>
          <a:xfrm>
            <a:off x="3302177" y="6356349"/>
            <a:ext cx="5587647" cy="365125"/>
          </a:xfrm>
          <a:prstGeom prst="rect">
            <a:avLst/>
          </a:prstGeom>
        </p:spPr>
        <p:txBody>
          <a:bodyPr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mndot.gov</a:t>
            </a:r>
            <a:endParaRPr lang="en-US" dirty="0"/>
          </a:p>
        </p:txBody>
      </p:sp>
      <p:pic>
        <p:nvPicPr>
          <p:cNvPr id="3" name="Picture 2">
            <a:extLst>
              <a:ext uri="{FF2B5EF4-FFF2-40B4-BE49-F238E27FC236}">
                <a16:creationId xmlns:a16="http://schemas.microsoft.com/office/drawing/2014/main" id="{74C51B26-4CB3-40C1-994F-1A927939F143}"/>
              </a:ext>
            </a:extLst>
          </p:cNvPr>
          <p:cNvPicPr>
            <a:picLocks noChangeAspect="1"/>
          </p:cNvPicPr>
          <p:nvPr/>
        </p:nvPicPr>
        <p:blipFill>
          <a:blip r:embed="rId3"/>
          <a:stretch>
            <a:fillRect/>
          </a:stretch>
        </p:blipFill>
        <p:spPr>
          <a:xfrm>
            <a:off x="6206267" y="2259284"/>
            <a:ext cx="5669280" cy="3973719"/>
          </a:xfrm>
          <a:prstGeom prst="rect">
            <a:avLst/>
          </a:prstGeom>
        </p:spPr>
      </p:pic>
      <p:sp>
        <p:nvSpPr>
          <p:cNvPr id="4" name="TextBox 3">
            <a:extLst>
              <a:ext uri="{FF2B5EF4-FFF2-40B4-BE49-F238E27FC236}">
                <a16:creationId xmlns:a16="http://schemas.microsoft.com/office/drawing/2014/main" id="{5919E05C-7A7A-472C-8B82-FB9ECC07AD96}"/>
              </a:ext>
            </a:extLst>
          </p:cNvPr>
          <p:cNvSpPr txBox="1"/>
          <p:nvPr/>
        </p:nvSpPr>
        <p:spPr>
          <a:xfrm>
            <a:off x="7474998" y="1875538"/>
            <a:ext cx="3403624" cy="369332"/>
          </a:xfrm>
          <a:prstGeom prst="rect">
            <a:avLst/>
          </a:prstGeom>
          <a:noFill/>
        </p:spPr>
        <p:txBody>
          <a:bodyPr wrap="none" rtlCol="0">
            <a:spAutoFit/>
          </a:bodyPr>
          <a:lstStyle/>
          <a:p>
            <a:r>
              <a:rPr lang="en-US" dirty="0"/>
              <a:t>2021: TH 60 Example (&gt;100 pucks)</a:t>
            </a:r>
          </a:p>
        </p:txBody>
      </p:sp>
    </p:spTree>
    <p:extLst>
      <p:ext uri="{BB962C8B-B14F-4D97-AF65-F5344CB8AC3E}">
        <p14:creationId xmlns:p14="http://schemas.microsoft.com/office/powerpoint/2010/main" val="3776881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17" name="Content Placeholder 2"/>
          <p:cNvSpPr txBox="1">
            <a:spLocks/>
          </p:cNvSpPr>
          <p:nvPr/>
        </p:nvSpPr>
        <p:spPr>
          <a:xfrm>
            <a:off x="0" y="1535905"/>
            <a:ext cx="3522133" cy="93543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Mostly reasonable agreement</a:t>
            </a:r>
            <a:endParaRPr lang="en-US" dirty="0"/>
          </a:p>
          <a:p>
            <a:endParaRPr lang="en-US" dirty="0"/>
          </a:p>
        </p:txBody>
      </p:sp>
      <p:pic>
        <p:nvPicPr>
          <p:cNvPr id="3" name="Picture 2"/>
          <p:cNvPicPr>
            <a:picLocks noChangeAspect="1"/>
          </p:cNvPicPr>
          <p:nvPr/>
        </p:nvPicPr>
        <p:blipFill>
          <a:blip r:embed="rId2"/>
          <a:stretch>
            <a:fillRect/>
          </a:stretch>
        </p:blipFill>
        <p:spPr>
          <a:xfrm>
            <a:off x="0" y="2471339"/>
            <a:ext cx="2743200" cy="1848847"/>
          </a:xfrm>
          <a:prstGeom prst="rect">
            <a:avLst/>
          </a:prstGeom>
        </p:spPr>
      </p:pic>
      <p:pic>
        <p:nvPicPr>
          <p:cNvPr id="7" name="Picture 6"/>
          <p:cNvPicPr>
            <a:picLocks noChangeAspect="1"/>
          </p:cNvPicPr>
          <p:nvPr/>
        </p:nvPicPr>
        <p:blipFill>
          <a:blip r:embed="rId3"/>
          <a:stretch>
            <a:fillRect/>
          </a:stretch>
        </p:blipFill>
        <p:spPr>
          <a:xfrm>
            <a:off x="0" y="4408951"/>
            <a:ext cx="2743200" cy="1848847"/>
          </a:xfrm>
          <a:prstGeom prst="rect">
            <a:avLst/>
          </a:prstGeom>
        </p:spPr>
      </p:pic>
      <p:pic>
        <p:nvPicPr>
          <p:cNvPr id="9" name="Picture 8"/>
          <p:cNvPicPr>
            <a:picLocks noChangeAspect="1"/>
          </p:cNvPicPr>
          <p:nvPr/>
        </p:nvPicPr>
        <p:blipFill>
          <a:blip r:embed="rId4"/>
          <a:stretch>
            <a:fillRect/>
          </a:stretch>
        </p:blipFill>
        <p:spPr>
          <a:xfrm>
            <a:off x="3051118" y="1342452"/>
            <a:ext cx="2743200" cy="1848847"/>
          </a:xfrm>
          <a:prstGeom prst="rect">
            <a:avLst/>
          </a:prstGeom>
        </p:spPr>
      </p:pic>
      <p:pic>
        <p:nvPicPr>
          <p:cNvPr id="11" name="Picture 10"/>
          <p:cNvPicPr>
            <a:picLocks noChangeAspect="1"/>
          </p:cNvPicPr>
          <p:nvPr/>
        </p:nvPicPr>
        <p:blipFill>
          <a:blip r:embed="rId5"/>
          <a:stretch>
            <a:fillRect/>
          </a:stretch>
        </p:blipFill>
        <p:spPr>
          <a:xfrm>
            <a:off x="3060297" y="3191299"/>
            <a:ext cx="2743200" cy="1848847"/>
          </a:xfrm>
          <a:prstGeom prst="rect">
            <a:avLst/>
          </a:prstGeom>
        </p:spPr>
      </p:pic>
      <p:pic>
        <p:nvPicPr>
          <p:cNvPr id="13" name="Picture 12"/>
          <p:cNvPicPr>
            <a:picLocks noChangeAspect="1"/>
          </p:cNvPicPr>
          <p:nvPr/>
        </p:nvPicPr>
        <p:blipFill>
          <a:blip r:embed="rId6"/>
          <a:stretch>
            <a:fillRect/>
          </a:stretch>
        </p:blipFill>
        <p:spPr>
          <a:xfrm>
            <a:off x="3060297" y="5009153"/>
            <a:ext cx="2743200" cy="1848847"/>
          </a:xfrm>
          <a:prstGeom prst="rect">
            <a:avLst/>
          </a:prstGeom>
        </p:spPr>
      </p:pic>
      <p:pic>
        <p:nvPicPr>
          <p:cNvPr id="16" name="Picture 15"/>
          <p:cNvPicPr>
            <a:picLocks noChangeAspect="1"/>
          </p:cNvPicPr>
          <p:nvPr/>
        </p:nvPicPr>
        <p:blipFill>
          <a:blip r:embed="rId7"/>
          <a:stretch>
            <a:fillRect/>
          </a:stretch>
        </p:blipFill>
        <p:spPr>
          <a:xfrm>
            <a:off x="5794318" y="1323519"/>
            <a:ext cx="2743200" cy="1848847"/>
          </a:xfrm>
          <a:prstGeom prst="rect">
            <a:avLst/>
          </a:prstGeom>
        </p:spPr>
      </p:pic>
      <p:pic>
        <p:nvPicPr>
          <p:cNvPr id="20" name="Picture 19"/>
          <p:cNvPicPr>
            <a:picLocks noChangeAspect="1"/>
          </p:cNvPicPr>
          <p:nvPr/>
        </p:nvPicPr>
        <p:blipFill>
          <a:blip r:embed="rId8"/>
          <a:stretch>
            <a:fillRect/>
          </a:stretch>
        </p:blipFill>
        <p:spPr>
          <a:xfrm>
            <a:off x="5794318" y="3141373"/>
            <a:ext cx="2743200" cy="1848847"/>
          </a:xfrm>
          <a:prstGeom prst="rect">
            <a:avLst/>
          </a:prstGeom>
        </p:spPr>
      </p:pic>
      <p:pic>
        <p:nvPicPr>
          <p:cNvPr id="22" name="Picture 21"/>
          <p:cNvPicPr>
            <a:picLocks noChangeAspect="1"/>
          </p:cNvPicPr>
          <p:nvPr/>
        </p:nvPicPr>
        <p:blipFill>
          <a:blip r:embed="rId9"/>
          <a:stretch>
            <a:fillRect/>
          </a:stretch>
        </p:blipFill>
        <p:spPr>
          <a:xfrm>
            <a:off x="5812676" y="4971287"/>
            <a:ext cx="2743200" cy="1848847"/>
          </a:xfrm>
          <a:prstGeom prst="rect">
            <a:avLst/>
          </a:prstGeom>
        </p:spPr>
      </p:pic>
      <p:pic>
        <p:nvPicPr>
          <p:cNvPr id="24" name="Picture 23"/>
          <p:cNvPicPr>
            <a:picLocks noChangeAspect="1"/>
          </p:cNvPicPr>
          <p:nvPr/>
        </p:nvPicPr>
        <p:blipFill>
          <a:blip r:embed="rId10"/>
          <a:stretch>
            <a:fillRect/>
          </a:stretch>
        </p:blipFill>
        <p:spPr>
          <a:xfrm>
            <a:off x="8711487" y="1342452"/>
            <a:ext cx="2743200" cy="1848847"/>
          </a:xfrm>
          <a:prstGeom prst="rect">
            <a:avLst/>
          </a:prstGeom>
        </p:spPr>
      </p:pic>
      <p:pic>
        <p:nvPicPr>
          <p:cNvPr id="28" name="Picture 27"/>
          <p:cNvPicPr>
            <a:picLocks noChangeAspect="1"/>
          </p:cNvPicPr>
          <p:nvPr/>
        </p:nvPicPr>
        <p:blipFill>
          <a:blip r:embed="rId11"/>
          <a:stretch>
            <a:fillRect/>
          </a:stretch>
        </p:blipFill>
        <p:spPr>
          <a:xfrm>
            <a:off x="8711487" y="3191299"/>
            <a:ext cx="2743200" cy="1848847"/>
          </a:xfrm>
          <a:prstGeom prst="rect">
            <a:avLst/>
          </a:prstGeom>
        </p:spPr>
      </p:pic>
      <p:pic>
        <p:nvPicPr>
          <p:cNvPr id="30" name="Picture 29"/>
          <p:cNvPicPr>
            <a:picLocks noChangeAspect="1"/>
          </p:cNvPicPr>
          <p:nvPr/>
        </p:nvPicPr>
        <p:blipFill>
          <a:blip r:embed="rId12"/>
          <a:stretch>
            <a:fillRect/>
          </a:stretch>
        </p:blipFill>
        <p:spPr>
          <a:xfrm>
            <a:off x="8726459" y="4971286"/>
            <a:ext cx="2743200" cy="1848847"/>
          </a:xfrm>
          <a:prstGeom prst="rect">
            <a:avLst/>
          </a:prstGeom>
        </p:spPr>
      </p:pic>
      <p:pic>
        <p:nvPicPr>
          <p:cNvPr id="26" name="Picture 25"/>
          <p:cNvPicPr>
            <a:picLocks noChangeAspect="1"/>
          </p:cNvPicPr>
          <p:nvPr/>
        </p:nvPicPr>
        <p:blipFill>
          <a:blip r:embed="rId13"/>
          <a:stretch>
            <a:fillRect/>
          </a:stretch>
        </p:blipFill>
        <p:spPr>
          <a:xfrm>
            <a:off x="3899204" y="1472320"/>
            <a:ext cx="7955280" cy="5361643"/>
          </a:xfrm>
          <a:prstGeom prst="rect">
            <a:avLst/>
          </a:prstGeom>
        </p:spPr>
      </p:pic>
      <p:pic>
        <p:nvPicPr>
          <p:cNvPr id="31" name="Picture 30"/>
          <p:cNvPicPr>
            <a:picLocks noChangeAspect="1"/>
          </p:cNvPicPr>
          <p:nvPr/>
        </p:nvPicPr>
        <p:blipFill>
          <a:blip r:embed="rId14"/>
          <a:stretch>
            <a:fillRect/>
          </a:stretch>
        </p:blipFill>
        <p:spPr>
          <a:xfrm>
            <a:off x="157721" y="2448470"/>
            <a:ext cx="2743200" cy="4206772"/>
          </a:xfrm>
          <a:prstGeom prst="rect">
            <a:avLst/>
          </a:prstGeom>
        </p:spPr>
      </p:pic>
      <p:sp>
        <p:nvSpPr>
          <p:cNvPr id="21" name="Title 1">
            <a:extLst>
              <a:ext uri="{FF2B5EF4-FFF2-40B4-BE49-F238E27FC236}">
                <a16:creationId xmlns:a16="http://schemas.microsoft.com/office/drawing/2014/main" id="{6665F156-340E-43B4-A9C8-691574FB9B2D}"/>
              </a:ext>
            </a:extLst>
          </p:cNvPr>
          <p:cNvSpPr>
            <a:spLocks noGrp="1"/>
          </p:cNvSpPr>
          <p:nvPr>
            <p:ph type="title"/>
          </p:nvPr>
        </p:nvSpPr>
        <p:spPr>
          <a:xfrm>
            <a:off x="838200" y="152400"/>
            <a:ext cx="10515600" cy="914400"/>
          </a:xfrm>
        </p:spPr>
        <p:txBody>
          <a:bodyPr>
            <a:normAutofit/>
          </a:bodyPr>
          <a:lstStyle/>
          <a:p>
            <a:r>
              <a:rPr lang="en-US" b="1" dirty="0"/>
              <a:t>2020 Dielectric to Density: Core Accuracy Check</a:t>
            </a:r>
            <a:endParaRPr lang="en-US" sz="2000" i="1" dirty="0"/>
          </a:p>
        </p:txBody>
      </p:sp>
    </p:spTree>
    <p:extLst>
      <p:ext uri="{BB962C8B-B14F-4D97-AF65-F5344CB8AC3E}">
        <p14:creationId xmlns:p14="http://schemas.microsoft.com/office/powerpoint/2010/main" val="419720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17" name="Content Placeholder 2"/>
          <p:cNvSpPr txBox="1">
            <a:spLocks/>
          </p:cNvSpPr>
          <p:nvPr/>
        </p:nvSpPr>
        <p:spPr>
          <a:xfrm>
            <a:off x="0" y="1535905"/>
            <a:ext cx="3166533" cy="69929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Some biased but good relationship e vs %</a:t>
            </a:r>
            <a:r>
              <a:rPr lang="en-US" b="1" dirty="0" err="1"/>
              <a:t>Gmm</a:t>
            </a:r>
            <a:endParaRPr lang="en-US" dirty="0"/>
          </a:p>
          <a:p>
            <a:endParaRPr lang="en-US" dirty="0"/>
          </a:p>
        </p:txBody>
      </p:sp>
      <p:pic>
        <p:nvPicPr>
          <p:cNvPr id="6" name="Picture 5"/>
          <p:cNvPicPr>
            <a:picLocks noChangeAspect="1"/>
          </p:cNvPicPr>
          <p:nvPr/>
        </p:nvPicPr>
        <p:blipFill>
          <a:blip r:embed="rId2"/>
          <a:stretch>
            <a:fillRect/>
          </a:stretch>
        </p:blipFill>
        <p:spPr>
          <a:xfrm>
            <a:off x="0" y="2465053"/>
            <a:ext cx="2743200" cy="1830721"/>
          </a:xfrm>
          <a:prstGeom prst="rect">
            <a:avLst/>
          </a:prstGeom>
        </p:spPr>
      </p:pic>
      <p:pic>
        <p:nvPicPr>
          <p:cNvPr id="8" name="Picture 7"/>
          <p:cNvPicPr>
            <a:picLocks noChangeAspect="1"/>
          </p:cNvPicPr>
          <p:nvPr/>
        </p:nvPicPr>
        <p:blipFill>
          <a:blip r:embed="rId3"/>
          <a:stretch>
            <a:fillRect/>
          </a:stretch>
        </p:blipFill>
        <p:spPr>
          <a:xfrm>
            <a:off x="0" y="4401638"/>
            <a:ext cx="2743200" cy="1848847"/>
          </a:xfrm>
          <a:prstGeom prst="rect">
            <a:avLst/>
          </a:prstGeom>
        </p:spPr>
      </p:pic>
      <p:pic>
        <p:nvPicPr>
          <p:cNvPr id="13" name="Picture 12"/>
          <p:cNvPicPr>
            <a:picLocks noChangeAspect="1"/>
          </p:cNvPicPr>
          <p:nvPr/>
        </p:nvPicPr>
        <p:blipFill>
          <a:blip r:embed="rId4"/>
          <a:stretch>
            <a:fillRect/>
          </a:stretch>
        </p:blipFill>
        <p:spPr>
          <a:xfrm>
            <a:off x="2743200" y="2455989"/>
            <a:ext cx="2743200" cy="1848847"/>
          </a:xfrm>
          <a:prstGeom prst="rect">
            <a:avLst/>
          </a:prstGeom>
        </p:spPr>
      </p:pic>
      <p:pic>
        <p:nvPicPr>
          <p:cNvPr id="15" name="Picture 14"/>
          <p:cNvPicPr>
            <a:picLocks noChangeAspect="1"/>
          </p:cNvPicPr>
          <p:nvPr/>
        </p:nvPicPr>
        <p:blipFill>
          <a:blip r:embed="rId5"/>
          <a:stretch>
            <a:fillRect/>
          </a:stretch>
        </p:blipFill>
        <p:spPr>
          <a:xfrm>
            <a:off x="2743200" y="4454570"/>
            <a:ext cx="2743200" cy="1848847"/>
          </a:xfrm>
          <a:prstGeom prst="rect">
            <a:avLst/>
          </a:prstGeom>
        </p:spPr>
      </p:pic>
      <p:pic>
        <p:nvPicPr>
          <p:cNvPr id="18" name="Picture 17"/>
          <p:cNvPicPr>
            <a:picLocks noChangeAspect="1"/>
          </p:cNvPicPr>
          <p:nvPr/>
        </p:nvPicPr>
        <p:blipFill>
          <a:blip r:embed="rId6"/>
          <a:stretch>
            <a:fillRect/>
          </a:stretch>
        </p:blipFill>
        <p:spPr>
          <a:xfrm>
            <a:off x="5612687" y="2465053"/>
            <a:ext cx="2743200" cy="1848847"/>
          </a:xfrm>
          <a:prstGeom prst="rect">
            <a:avLst/>
          </a:prstGeom>
        </p:spPr>
      </p:pic>
      <p:pic>
        <p:nvPicPr>
          <p:cNvPr id="20" name="Picture 19"/>
          <p:cNvPicPr>
            <a:picLocks noChangeAspect="1"/>
          </p:cNvPicPr>
          <p:nvPr/>
        </p:nvPicPr>
        <p:blipFill>
          <a:blip r:embed="rId7"/>
          <a:stretch>
            <a:fillRect/>
          </a:stretch>
        </p:blipFill>
        <p:spPr>
          <a:xfrm>
            <a:off x="5612687" y="4481036"/>
            <a:ext cx="2743200" cy="1848847"/>
          </a:xfrm>
          <a:prstGeom prst="rect">
            <a:avLst/>
          </a:prstGeom>
        </p:spPr>
      </p:pic>
      <p:pic>
        <p:nvPicPr>
          <p:cNvPr id="22" name="Picture 21"/>
          <p:cNvPicPr>
            <a:picLocks noChangeAspect="1"/>
          </p:cNvPicPr>
          <p:nvPr/>
        </p:nvPicPr>
        <p:blipFill>
          <a:blip r:embed="rId8"/>
          <a:stretch>
            <a:fillRect/>
          </a:stretch>
        </p:blipFill>
        <p:spPr>
          <a:xfrm>
            <a:off x="8482174" y="2552791"/>
            <a:ext cx="2743200" cy="1848847"/>
          </a:xfrm>
          <a:prstGeom prst="rect">
            <a:avLst/>
          </a:prstGeom>
        </p:spPr>
      </p:pic>
      <p:pic>
        <p:nvPicPr>
          <p:cNvPr id="24" name="Picture 23"/>
          <p:cNvPicPr>
            <a:picLocks noChangeAspect="1"/>
          </p:cNvPicPr>
          <p:nvPr/>
        </p:nvPicPr>
        <p:blipFill>
          <a:blip r:embed="rId9"/>
          <a:stretch>
            <a:fillRect/>
          </a:stretch>
        </p:blipFill>
        <p:spPr>
          <a:xfrm>
            <a:off x="8482174" y="4568774"/>
            <a:ext cx="2743200" cy="1848848"/>
          </a:xfrm>
          <a:prstGeom prst="rect">
            <a:avLst/>
          </a:prstGeom>
        </p:spPr>
      </p:pic>
      <p:pic>
        <p:nvPicPr>
          <p:cNvPr id="26" name="Picture 25"/>
          <p:cNvPicPr>
            <a:picLocks noChangeAspect="1"/>
          </p:cNvPicPr>
          <p:nvPr/>
        </p:nvPicPr>
        <p:blipFill>
          <a:blip r:embed="rId10"/>
          <a:stretch>
            <a:fillRect/>
          </a:stretch>
        </p:blipFill>
        <p:spPr>
          <a:xfrm>
            <a:off x="3468483" y="1390778"/>
            <a:ext cx="8046720" cy="5423286"/>
          </a:xfrm>
          <a:prstGeom prst="rect">
            <a:avLst/>
          </a:prstGeom>
        </p:spPr>
      </p:pic>
      <p:pic>
        <p:nvPicPr>
          <p:cNvPr id="27" name="Picture 26"/>
          <p:cNvPicPr>
            <a:picLocks noChangeAspect="1"/>
          </p:cNvPicPr>
          <p:nvPr/>
        </p:nvPicPr>
        <p:blipFill>
          <a:blip r:embed="rId11"/>
          <a:stretch>
            <a:fillRect/>
          </a:stretch>
        </p:blipFill>
        <p:spPr>
          <a:xfrm>
            <a:off x="118255" y="2161698"/>
            <a:ext cx="3267075" cy="4638675"/>
          </a:xfrm>
          <a:prstGeom prst="rect">
            <a:avLst/>
          </a:prstGeom>
        </p:spPr>
      </p:pic>
      <p:sp>
        <p:nvSpPr>
          <p:cNvPr id="21" name="Title 1">
            <a:extLst>
              <a:ext uri="{FF2B5EF4-FFF2-40B4-BE49-F238E27FC236}">
                <a16:creationId xmlns:a16="http://schemas.microsoft.com/office/drawing/2014/main" id="{779DF266-9649-4FA7-AB3A-177EB3B6C0B7}"/>
              </a:ext>
            </a:extLst>
          </p:cNvPr>
          <p:cNvSpPr>
            <a:spLocks noGrp="1"/>
          </p:cNvSpPr>
          <p:nvPr>
            <p:ph type="title"/>
          </p:nvPr>
        </p:nvSpPr>
        <p:spPr>
          <a:xfrm>
            <a:off x="838200" y="152400"/>
            <a:ext cx="10515600" cy="914400"/>
          </a:xfrm>
        </p:spPr>
        <p:txBody>
          <a:bodyPr>
            <a:normAutofit/>
          </a:bodyPr>
          <a:lstStyle/>
          <a:p>
            <a:r>
              <a:rPr lang="en-US" b="1" dirty="0"/>
              <a:t>2020 Dielectric to Density: Core Accuracy Check</a:t>
            </a:r>
            <a:endParaRPr lang="en-US" sz="2000" i="1" dirty="0"/>
          </a:p>
        </p:txBody>
      </p:sp>
    </p:spTree>
    <p:extLst>
      <p:ext uri="{BB962C8B-B14F-4D97-AF65-F5344CB8AC3E}">
        <p14:creationId xmlns:p14="http://schemas.microsoft.com/office/powerpoint/2010/main" val="154850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27"/>
                                        </p:tgtEl>
                                      </p:cBhvr>
                                    </p:animEffect>
                                    <p:anim calcmode="lin" valueType="num">
                                      <p:cBhvr>
                                        <p:cTn id="7" dur="1822" tmFilter="0,0; 0.14,0.31; 0.43,0.73; 0.71,0.91; 1.0,1.0">
                                          <p:stCondLst>
                                            <p:cond delay="0"/>
                                          </p:stCondLst>
                                        </p:cTn>
                                        <p:tgtEl>
                                          <p:spTgt spid="27"/>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27"/>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2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27"/>
                                        </p:tgtEl>
                                        <p:attrNameLst>
                                          <p:attrName>ppt_y</p:attrName>
                                        </p:attrNameLst>
                                      </p:cBhvr>
                                      <p:tavLst>
                                        <p:tav tm="0">
                                          <p:val>
                                            <p:strVal val="ppt_y"/>
                                          </p:val>
                                        </p:tav>
                                        <p:tav tm="100000">
                                          <p:val>
                                            <p:strVal val="ppt_y+ppt_h"/>
                                          </p:val>
                                        </p:tav>
                                      </p:tavLst>
                                    </p:anim>
                                    <p:animScale>
                                      <p:cBhvr>
                                        <p:cTn id="14" dur="26">
                                          <p:stCondLst>
                                            <p:cond delay="620"/>
                                          </p:stCondLst>
                                        </p:cTn>
                                        <p:tgtEl>
                                          <p:spTgt spid="27"/>
                                        </p:tgtEl>
                                      </p:cBhvr>
                                      <p:to x="100000" y="60000"/>
                                    </p:animScale>
                                    <p:animScale>
                                      <p:cBhvr>
                                        <p:cTn id="15" dur="166" decel="50000">
                                          <p:stCondLst>
                                            <p:cond delay="646"/>
                                          </p:stCondLst>
                                        </p:cTn>
                                        <p:tgtEl>
                                          <p:spTgt spid="27"/>
                                        </p:tgtEl>
                                      </p:cBhvr>
                                      <p:to x="100000" y="100000"/>
                                    </p:animScale>
                                    <p:animScale>
                                      <p:cBhvr>
                                        <p:cTn id="16" dur="26">
                                          <p:stCondLst>
                                            <p:cond delay="1312"/>
                                          </p:stCondLst>
                                        </p:cTn>
                                        <p:tgtEl>
                                          <p:spTgt spid="27"/>
                                        </p:tgtEl>
                                      </p:cBhvr>
                                      <p:to x="100000" y="80000"/>
                                    </p:animScale>
                                    <p:animScale>
                                      <p:cBhvr>
                                        <p:cTn id="17" dur="166" decel="50000">
                                          <p:stCondLst>
                                            <p:cond delay="1338"/>
                                          </p:stCondLst>
                                        </p:cTn>
                                        <p:tgtEl>
                                          <p:spTgt spid="27"/>
                                        </p:tgtEl>
                                      </p:cBhvr>
                                      <p:to x="100000" y="100000"/>
                                    </p:animScale>
                                    <p:animScale>
                                      <p:cBhvr>
                                        <p:cTn id="18" dur="26">
                                          <p:stCondLst>
                                            <p:cond delay="1642"/>
                                          </p:stCondLst>
                                        </p:cTn>
                                        <p:tgtEl>
                                          <p:spTgt spid="27"/>
                                        </p:tgtEl>
                                      </p:cBhvr>
                                      <p:to x="100000" y="90000"/>
                                    </p:animScale>
                                    <p:animScale>
                                      <p:cBhvr>
                                        <p:cTn id="19" dur="166" decel="50000">
                                          <p:stCondLst>
                                            <p:cond delay="1668"/>
                                          </p:stCondLst>
                                        </p:cTn>
                                        <p:tgtEl>
                                          <p:spTgt spid="27"/>
                                        </p:tgtEl>
                                      </p:cBhvr>
                                      <p:to x="100000" y="100000"/>
                                    </p:animScale>
                                    <p:animScale>
                                      <p:cBhvr>
                                        <p:cTn id="20" dur="26">
                                          <p:stCondLst>
                                            <p:cond delay="1808"/>
                                          </p:stCondLst>
                                        </p:cTn>
                                        <p:tgtEl>
                                          <p:spTgt spid="27"/>
                                        </p:tgtEl>
                                      </p:cBhvr>
                                      <p:to x="100000" y="95000"/>
                                    </p:animScale>
                                    <p:animScale>
                                      <p:cBhvr>
                                        <p:cTn id="21" dur="166" decel="50000">
                                          <p:stCondLst>
                                            <p:cond delay="1834"/>
                                          </p:stCondLst>
                                        </p:cTn>
                                        <p:tgtEl>
                                          <p:spTgt spid="27"/>
                                        </p:tgtEl>
                                      </p:cBhvr>
                                      <p:to x="100000" y="100000"/>
                                    </p:animScale>
                                    <p:set>
                                      <p:cBhvr>
                                        <p:cTn id="22" dur="1" fill="hold">
                                          <p:stCondLst>
                                            <p:cond delay="1999"/>
                                          </p:stCondLst>
                                        </p:cTn>
                                        <p:tgtEl>
                                          <p:spTgt spid="27"/>
                                        </p:tgtEl>
                                        <p:attrNameLst>
                                          <p:attrName>style.visibility</p:attrName>
                                        </p:attrNameLst>
                                      </p:cBhvr>
                                      <p:to>
                                        <p:strVal val="hidden"/>
                                      </p:to>
                                    </p:set>
                                  </p:childTnLst>
                                </p:cTn>
                              </p:par>
                              <p:par>
                                <p:cTn id="23" presetID="26" presetClass="exit" presetSubtype="0" fill="hold" nodeType="withEffect">
                                  <p:stCondLst>
                                    <p:cond delay="0"/>
                                  </p:stCondLst>
                                  <p:childTnLst>
                                    <p:animEffect transition="out" filter="wipe(down)">
                                      <p:cBhvr>
                                        <p:cTn id="24" dur="180" accel="50000">
                                          <p:stCondLst>
                                            <p:cond delay="1820"/>
                                          </p:stCondLst>
                                        </p:cTn>
                                        <p:tgtEl>
                                          <p:spTgt spid="26"/>
                                        </p:tgtEl>
                                      </p:cBhvr>
                                    </p:animEffect>
                                    <p:anim calcmode="lin" valueType="num">
                                      <p:cBhvr>
                                        <p:cTn id="25" dur="1822" tmFilter="0,0; 0.14,0.31; 0.43,0.73; 0.71,0.91; 1.0,1.0">
                                          <p:stCondLst>
                                            <p:cond delay="0"/>
                                          </p:stCondLst>
                                        </p:cTn>
                                        <p:tgtEl>
                                          <p:spTgt spid="26"/>
                                        </p:tgtEl>
                                        <p:attrNameLst>
                                          <p:attrName>ppt_x</p:attrName>
                                        </p:attrNameLst>
                                      </p:cBhvr>
                                      <p:tavLst>
                                        <p:tav tm="0">
                                          <p:val>
                                            <p:strVal val="ppt_x"/>
                                          </p:val>
                                        </p:tav>
                                        <p:tav tm="100000">
                                          <p:val>
                                            <p:strVal val="#ppt_x+0.25"/>
                                          </p:val>
                                        </p:tav>
                                      </p:tavLst>
                                    </p:anim>
                                    <p:anim calcmode="lin" valueType="num">
                                      <p:cBhvr>
                                        <p:cTn id="26" dur="178">
                                          <p:stCondLst>
                                            <p:cond delay="1822"/>
                                          </p:stCondLst>
                                        </p:cTn>
                                        <p:tgtEl>
                                          <p:spTgt spid="26"/>
                                        </p:tgtEl>
                                        <p:attrNameLst>
                                          <p:attrName>ppt_x</p:attrName>
                                        </p:attrNameLst>
                                      </p:cBhvr>
                                      <p:tavLst>
                                        <p:tav tm="0">
                                          <p:val>
                                            <p:strVal val="ppt_x"/>
                                          </p:val>
                                        </p:tav>
                                        <p:tav tm="100000">
                                          <p:val>
                                            <p:strVal val="ppt_x"/>
                                          </p:val>
                                        </p:tav>
                                      </p:tavLst>
                                    </p:anim>
                                    <p:anim calcmode="lin" valueType="num">
                                      <p:cBhvr>
                                        <p:cTn id="27" dur="664" tmFilter="0.0,0.0;0.25,0.07;0.50,0.2;0.75,0.467;1.0,1.0">
                                          <p:stCondLst>
                                            <p:cond delay="0"/>
                                          </p:stCondLst>
                                        </p:cTn>
                                        <p:tgtEl>
                                          <p:spTgt spid="2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8" dur="664" tmFilter="0, 0; 0.125,0.2665; 0.25,0.4; 0.375,0.465; 0.5,0.5;  0.625,0.535; 0.75,0.6; 0.875,0.7335; 1,1">
                                          <p:stCondLst>
                                            <p:cond delay="664"/>
                                          </p:stCondLst>
                                        </p:cTn>
                                        <p:tgtEl>
                                          <p:spTgt spid="2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9" dur="332" tmFilter="0, 0; 0.125,0.2665; 0.25,0.4; 0.375,0.465; 0.5,0.5;  0.625,0.535; 0.75,0.6; 0.875,0.7335; 1,1">
                                          <p:stCondLst>
                                            <p:cond delay="1324"/>
                                          </p:stCondLst>
                                        </p:cTn>
                                        <p:tgtEl>
                                          <p:spTgt spid="2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0" dur="164" tmFilter="0, 0; 0.125,0.2665; 0.25,0.4; 0.375,0.465; 0.5,0.5;  0.625,0.535; 0.75,0.6; 0.875,0.7335; 1,1">
                                          <p:stCondLst>
                                            <p:cond delay="1656"/>
                                          </p:stCondLst>
                                        </p:cTn>
                                        <p:tgtEl>
                                          <p:spTgt spid="2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1" dur="180" accel="50000">
                                          <p:stCondLst>
                                            <p:cond delay="1820"/>
                                          </p:stCondLst>
                                        </p:cTn>
                                        <p:tgtEl>
                                          <p:spTgt spid="26"/>
                                        </p:tgtEl>
                                        <p:attrNameLst>
                                          <p:attrName>ppt_y</p:attrName>
                                        </p:attrNameLst>
                                      </p:cBhvr>
                                      <p:tavLst>
                                        <p:tav tm="0">
                                          <p:val>
                                            <p:strVal val="ppt_y"/>
                                          </p:val>
                                        </p:tav>
                                        <p:tav tm="100000">
                                          <p:val>
                                            <p:strVal val="ppt_y+ppt_h"/>
                                          </p:val>
                                        </p:tav>
                                      </p:tavLst>
                                    </p:anim>
                                    <p:animScale>
                                      <p:cBhvr>
                                        <p:cTn id="32" dur="26">
                                          <p:stCondLst>
                                            <p:cond delay="620"/>
                                          </p:stCondLst>
                                        </p:cTn>
                                        <p:tgtEl>
                                          <p:spTgt spid="26"/>
                                        </p:tgtEl>
                                      </p:cBhvr>
                                      <p:to x="100000" y="60000"/>
                                    </p:animScale>
                                    <p:animScale>
                                      <p:cBhvr>
                                        <p:cTn id="33" dur="166" decel="50000">
                                          <p:stCondLst>
                                            <p:cond delay="646"/>
                                          </p:stCondLst>
                                        </p:cTn>
                                        <p:tgtEl>
                                          <p:spTgt spid="26"/>
                                        </p:tgtEl>
                                      </p:cBhvr>
                                      <p:to x="100000" y="100000"/>
                                    </p:animScale>
                                    <p:animScale>
                                      <p:cBhvr>
                                        <p:cTn id="34" dur="26">
                                          <p:stCondLst>
                                            <p:cond delay="1312"/>
                                          </p:stCondLst>
                                        </p:cTn>
                                        <p:tgtEl>
                                          <p:spTgt spid="26"/>
                                        </p:tgtEl>
                                      </p:cBhvr>
                                      <p:to x="100000" y="80000"/>
                                    </p:animScale>
                                    <p:animScale>
                                      <p:cBhvr>
                                        <p:cTn id="35" dur="166" decel="50000">
                                          <p:stCondLst>
                                            <p:cond delay="1338"/>
                                          </p:stCondLst>
                                        </p:cTn>
                                        <p:tgtEl>
                                          <p:spTgt spid="26"/>
                                        </p:tgtEl>
                                      </p:cBhvr>
                                      <p:to x="100000" y="100000"/>
                                    </p:animScale>
                                    <p:animScale>
                                      <p:cBhvr>
                                        <p:cTn id="36" dur="26">
                                          <p:stCondLst>
                                            <p:cond delay="1642"/>
                                          </p:stCondLst>
                                        </p:cTn>
                                        <p:tgtEl>
                                          <p:spTgt spid="26"/>
                                        </p:tgtEl>
                                      </p:cBhvr>
                                      <p:to x="100000" y="90000"/>
                                    </p:animScale>
                                    <p:animScale>
                                      <p:cBhvr>
                                        <p:cTn id="37" dur="166" decel="50000">
                                          <p:stCondLst>
                                            <p:cond delay="1668"/>
                                          </p:stCondLst>
                                        </p:cTn>
                                        <p:tgtEl>
                                          <p:spTgt spid="26"/>
                                        </p:tgtEl>
                                      </p:cBhvr>
                                      <p:to x="100000" y="100000"/>
                                    </p:animScale>
                                    <p:animScale>
                                      <p:cBhvr>
                                        <p:cTn id="38" dur="26">
                                          <p:stCondLst>
                                            <p:cond delay="1808"/>
                                          </p:stCondLst>
                                        </p:cTn>
                                        <p:tgtEl>
                                          <p:spTgt spid="26"/>
                                        </p:tgtEl>
                                      </p:cBhvr>
                                      <p:to x="100000" y="95000"/>
                                    </p:animScale>
                                    <p:animScale>
                                      <p:cBhvr>
                                        <p:cTn id="39" dur="166" decel="50000">
                                          <p:stCondLst>
                                            <p:cond delay="1834"/>
                                          </p:stCondLst>
                                        </p:cTn>
                                        <p:tgtEl>
                                          <p:spTgt spid="26"/>
                                        </p:tgtEl>
                                      </p:cBhvr>
                                      <p:to x="100000" y="100000"/>
                                    </p:animScale>
                                    <p:set>
                                      <p:cBhvr>
                                        <p:cTn id="40"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17" name="Content Placeholder 2"/>
          <p:cNvSpPr txBox="1">
            <a:spLocks/>
          </p:cNvSpPr>
          <p:nvPr/>
        </p:nvSpPr>
        <p:spPr>
          <a:xfrm>
            <a:off x="0" y="1535905"/>
            <a:ext cx="3166533" cy="69929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Some poor relationship</a:t>
            </a:r>
            <a:endParaRPr lang="en-US" dirty="0"/>
          </a:p>
          <a:p>
            <a:endParaRPr lang="en-US" dirty="0"/>
          </a:p>
        </p:txBody>
      </p:sp>
      <p:pic>
        <p:nvPicPr>
          <p:cNvPr id="3" name="Picture 2"/>
          <p:cNvPicPr>
            <a:picLocks noChangeAspect="1"/>
          </p:cNvPicPr>
          <p:nvPr/>
        </p:nvPicPr>
        <p:blipFill>
          <a:blip r:embed="rId2"/>
          <a:stretch>
            <a:fillRect/>
          </a:stretch>
        </p:blipFill>
        <p:spPr>
          <a:xfrm>
            <a:off x="211666" y="1885552"/>
            <a:ext cx="2743200" cy="1848847"/>
          </a:xfrm>
          <a:prstGeom prst="rect">
            <a:avLst/>
          </a:prstGeom>
        </p:spPr>
      </p:pic>
      <p:pic>
        <p:nvPicPr>
          <p:cNvPr id="7" name="Picture 6"/>
          <p:cNvPicPr>
            <a:picLocks noChangeAspect="1"/>
          </p:cNvPicPr>
          <p:nvPr/>
        </p:nvPicPr>
        <p:blipFill>
          <a:blip r:embed="rId3"/>
          <a:stretch>
            <a:fillRect/>
          </a:stretch>
        </p:blipFill>
        <p:spPr>
          <a:xfrm>
            <a:off x="211666" y="3932727"/>
            <a:ext cx="2743200" cy="1848847"/>
          </a:xfrm>
          <a:prstGeom prst="rect">
            <a:avLst/>
          </a:prstGeom>
        </p:spPr>
      </p:pic>
      <p:pic>
        <p:nvPicPr>
          <p:cNvPr id="11" name="Picture 10"/>
          <p:cNvPicPr>
            <a:picLocks noChangeAspect="1"/>
          </p:cNvPicPr>
          <p:nvPr/>
        </p:nvPicPr>
        <p:blipFill>
          <a:blip r:embed="rId4"/>
          <a:stretch>
            <a:fillRect/>
          </a:stretch>
        </p:blipFill>
        <p:spPr>
          <a:xfrm>
            <a:off x="3124198" y="1885552"/>
            <a:ext cx="2743200" cy="1848847"/>
          </a:xfrm>
          <a:prstGeom prst="rect">
            <a:avLst/>
          </a:prstGeom>
        </p:spPr>
      </p:pic>
      <p:pic>
        <p:nvPicPr>
          <p:cNvPr id="13" name="Picture 12"/>
          <p:cNvPicPr>
            <a:picLocks noChangeAspect="1"/>
          </p:cNvPicPr>
          <p:nvPr/>
        </p:nvPicPr>
        <p:blipFill>
          <a:blip r:embed="rId5"/>
          <a:stretch>
            <a:fillRect/>
          </a:stretch>
        </p:blipFill>
        <p:spPr>
          <a:xfrm>
            <a:off x="3505197" y="1367179"/>
            <a:ext cx="7955280" cy="5361643"/>
          </a:xfrm>
          <a:prstGeom prst="rect">
            <a:avLst/>
          </a:prstGeom>
        </p:spPr>
      </p:pic>
      <p:pic>
        <p:nvPicPr>
          <p:cNvPr id="15" name="Picture 14"/>
          <p:cNvPicPr>
            <a:picLocks noChangeAspect="1"/>
          </p:cNvPicPr>
          <p:nvPr/>
        </p:nvPicPr>
        <p:blipFill>
          <a:blip r:embed="rId6"/>
          <a:stretch>
            <a:fillRect/>
          </a:stretch>
        </p:blipFill>
        <p:spPr>
          <a:xfrm>
            <a:off x="78315" y="2230945"/>
            <a:ext cx="3257550" cy="3057525"/>
          </a:xfrm>
          <a:prstGeom prst="rect">
            <a:avLst/>
          </a:prstGeom>
        </p:spPr>
      </p:pic>
      <p:sp>
        <p:nvSpPr>
          <p:cNvPr id="14" name="Title 1">
            <a:extLst>
              <a:ext uri="{FF2B5EF4-FFF2-40B4-BE49-F238E27FC236}">
                <a16:creationId xmlns:a16="http://schemas.microsoft.com/office/drawing/2014/main" id="{5CFCB082-534D-4293-943A-24B0882E0E2E}"/>
              </a:ext>
            </a:extLst>
          </p:cNvPr>
          <p:cNvSpPr>
            <a:spLocks noGrp="1"/>
          </p:cNvSpPr>
          <p:nvPr>
            <p:ph type="title"/>
          </p:nvPr>
        </p:nvSpPr>
        <p:spPr>
          <a:xfrm>
            <a:off x="838200" y="152400"/>
            <a:ext cx="10515600" cy="914400"/>
          </a:xfrm>
        </p:spPr>
        <p:txBody>
          <a:bodyPr>
            <a:normAutofit/>
          </a:bodyPr>
          <a:lstStyle/>
          <a:p>
            <a:r>
              <a:rPr lang="en-US" b="1" dirty="0"/>
              <a:t>2020 Dielectric to Density: Core Accuracy Check</a:t>
            </a:r>
            <a:endParaRPr lang="en-US" sz="2000" i="1" dirty="0"/>
          </a:p>
        </p:txBody>
      </p:sp>
    </p:spTree>
    <p:extLst>
      <p:ext uri="{BB962C8B-B14F-4D97-AF65-F5344CB8AC3E}">
        <p14:creationId xmlns:p14="http://schemas.microsoft.com/office/powerpoint/2010/main" val="411596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3"/>
                                        </p:tgtEl>
                                        <p:attrNameLst>
                                          <p:attrName>ppt_w</p:attrName>
                                        </p:attrNameLst>
                                      </p:cBhvr>
                                      <p:tavLst>
                                        <p:tav tm="0">
                                          <p:val>
                                            <p:strVal val="ppt_w"/>
                                          </p:val>
                                        </p:tav>
                                        <p:tav tm="100000">
                                          <p:val>
                                            <p:fltVal val="0"/>
                                          </p:val>
                                        </p:tav>
                                      </p:tavLst>
                                    </p:anim>
                                    <p:anim calcmode="lin" valueType="num">
                                      <p:cBhvr>
                                        <p:cTn id="7" dur="1000"/>
                                        <p:tgtEl>
                                          <p:spTgt spid="13"/>
                                        </p:tgtEl>
                                        <p:attrNameLst>
                                          <p:attrName>ppt_h</p:attrName>
                                        </p:attrNameLst>
                                      </p:cBhvr>
                                      <p:tavLst>
                                        <p:tav tm="0">
                                          <p:val>
                                            <p:strVal val="ppt_h"/>
                                          </p:val>
                                        </p:tav>
                                        <p:tav tm="100000">
                                          <p:val>
                                            <p:fltVal val="0"/>
                                          </p:val>
                                        </p:tav>
                                      </p:tavLst>
                                    </p:anim>
                                    <p:anim calcmode="lin" valueType="num">
                                      <p:cBhvr>
                                        <p:cTn id="8" dur="1000"/>
                                        <p:tgtEl>
                                          <p:spTgt spid="13"/>
                                        </p:tgtEl>
                                        <p:attrNameLst>
                                          <p:attrName>style.rotation</p:attrName>
                                        </p:attrNameLst>
                                      </p:cBhvr>
                                      <p:tavLst>
                                        <p:tav tm="0">
                                          <p:val>
                                            <p:fltVal val="0"/>
                                          </p:val>
                                        </p:tav>
                                        <p:tav tm="100000">
                                          <p:val>
                                            <p:fltVal val="90"/>
                                          </p:val>
                                        </p:tav>
                                      </p:tavLst>
                                    </p:anim>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15"/>
                                        </p:tgtEl>
                                        <p:attrNameLst>
                                          <p:attrName>ppt_w</p:attrName>
                                        </p:attrNameLst>
                                      </p:cBhvr>
                                      <p:tavLst>
                                        <p:tav tm="0">
                                          <p:val>
                                            <p:strVal val="ppt_w"/>
                                          </p:val>
                                        </p:tav>
                                        <p:tav tm="100000">
                                          <p:val>
                                            <p:fltVal val="0"/>
                                          </p:val>
                                        </p:tav>
                                      </p:tavLst>
                                    </p:anim>
                                    <p:anim calcmode="lin" valueType="num">
                                      <p:cBhvr>
                                        <p:cTn id="13" dur="1000"/>
                                        <p:tgtEl>
                                          <p:spTgt spid="15"/>
                                        </p:tgtEl>
                                        <p:attrNameLst>
                                          <p:attrName>ppt_h</p:attrName>
                                        </p:attrNameLst>
                                      </p:cBhvr>
                                      <p:tavLst>
                                        <p:tav tm="0">
                                          <p:val>
                                            <p:strVal val="ppt_h"/>
                                          </p:val>
                                        </p:tav>
                                        <p:tav tm="100000">
                                          <p:val>
                                            <p:fltVal val="0"/>
                                          </p:val>
                                        </p:tav>
                                      </p:tavLst>
                                    </p:anim>
                                    <p:anim calcmode="lin" valueType="num">
                                      <p:cBhvr>
                                        <p:cTn id="14" dur="1000"/>
                                        <p:tgtEl>
                                          <p:spTgt spid="15"/>
                                        </p:tgtEl>
                                        <p:attrNameLst>
                                          <p:attrName>style.rotation</p:attrName>
                                        </p:attrNameLst>
                                      </p:cBhvr>
                                      <p:tavLst>
                                        <p:tav tm="0">
                                          <p:val>
                                            <p:fltVal val="0"/>
                                          </p:val>
                                        </p:tav>
                                        <p:tav tm="100000">
                                          <p:val>
                                            <p:fltVal val="90"/>
                                          </p:val>
                                        </p:tav>
                                      </p:tavLst>
                                    </p:anim>
                                    <p:animEffect transition="out" filter="fade">
                                      <p:cBhvr>
                                        <p:cTn id="15" dur="1000"/>
                                        <p:tgtEl>
                                          <p:spTgt spid="15"/>
                                        </p:tgtEl>
                                      </p:cBhvr>
                                    </p:animEffect>
                                    <p:set>
                                      <p:cBhvr>
                                        <p:cTn id="16"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A5D9F72-5D75-4C83-A48C-2B02DDAF4528}"/>
              </a:ext>
            </a:extLst>
          </p:cNvPr>
          <p:cNvSpPr>
            <a:spLocks noGrp="1"/>
          </p:cNvSpPr>
          <p:nvPr>
            <p:ph type="title"/>
          </p:nvPr>
        </p:nvSpPr>
        <p:spPr>
          <a:xfrm>
            <a:off x="838200" y="152400"/>
            <a:ext cx="10515600" cy="914400"/>
          </a:xfrm>
        </p:spPr>
        <p:txBody>
          <a:bodyPr>
            <a:normAutofit/>
          </a:bodyPr>
          <a:lstStyle/>
          <a:p>
            <a:r>
              <a:rPr lang="en-US" b="1" dirty="0"/>
              <a:t>2021 Dielectric to Density: Core Accuracy Check</a:t>
            </a:r>
            <a:endParaRPr lang="en-US" sz="2000" i="1" dirty="0"/>
          </a:p>
        </p:txBody>
      </p:sp>
      <p:sp>
        <p:nvSpPr>
          <p:cNvPr id="11" name="Footer Placeholder 4">
            <a:extLst>
              <a:ext uri="{FF2B5EF4-FFF2-40B4-BE49-F238E27FC236}">
                <a16:creationId xmlns:a16="http://schemas.microsoft.com/office/drawing/2014/main" id="{C99DBAE3-C7CD-4F4B-8114-AB091BEBA539}"/>
              </a:ext>
            </a:extLst>
          </p:cNvPr>
          <p:cNvSpPr>
            <a:spLocks noGrp="1"/>
          </p:cNvSpPr>
          <p:nvPr>
            <p:ph type="ftr" sz="quarter" idx="3"/>
          </p:nvPr>
        </p:nvSpPr>
        <p:spPr>
          <a:xfrm>
            <a:off x="3302177" y="6356349"/>
            <a:ext cx="5587647" cy="365125"/>
          </a:xfrm>
        </p:spPr>
        <p:txBody>
          <a:bodyPr/>
          <a:lstStyle/>
          <a:p>
            <a:r>
              <a:rPr lang="en-US" dirty="0"/>
              <a:t>mndot.gov</a:t>
            </a:r>
          </a:p>
        </p:txBody>
      </p:sp>
      <p:sp>
        <p:nvSpPr>
          <p:cNvPr id="12" name="Slide Number Placeholder 5">
            <a:extLst>
              <a:ext uri="{FF2B5EF4-FFF2-40B4-BE49-F238E27FC236}">
                <a16:creationId xmlns:a16="http://schemas.microsoft.com/office/drawing/2014/main" id="{647F7F9F-6E2D-4837-90CF-6F7C13560ED1}"/>
              </a:ext>
            </a:extLst>
          </p:cNvPr>
          <p:cNvSpPr>
            <a:spLocks noGrp="1"/>
          </p:cNvSpPr>
          <p:nvPr>
            <p:ph type="sldNum" sz="quarter" idx="12"/>
          </p:nvPr>
        </p:nvSpPr>
        <p:spPr>
          <a:xfrm>
            <a:off x="9891132" y="6356350"/>
            <a:ext cx="1462668" cy="365125"/>
          </a:xfrm>
        </p:spPr>
        <p:txBody>
          <a:bodyPr/>
          <a:lstStyle/>
          <a:p>
            <a:fld id="{48F63A3B-78C7-47BE-AE5E-E10140E04643}" type="slidenum">
              <a:rPr lang="en-US" smtClean="0"/>
              <a:t>17</a:t>
            </a:fld>
            <a:endParaRPr lang="en-US" dirty="0"/>
          </a:p>
        </p:txBody>
      </p:sp>
      <p:pic>
        <p:nvPicPr>
          <p:cNvPr id="15" name="Picture 14">
            <a:extLst>
              <a:ext uri="{FF2B5EF4-FFF2-40B4-BE49-F238E27FC236}">
                <a16:creationId xmlns:a16="http://schemas.microsoft.com/office/drawing/2014/main" id="{AABF02AD-83CA-4C4C-9A7E-F2B35CAF8BD8}"/>
              </a:ext>
            </a:extLst>
          </p:cNvPr>
          <p:cNvPicPr>
            <a:picLocks noChangeAspect="1"/>
          </p:cNvPicPr>
          <p:nvPr/>
        </p:nvPicPr>
        <p:blipFill>
          <a:blip r:embed="rId2"/>
          <a:stretch>
            <a:fillRect/>
          </a:stretch>
        </p:blipFill>
        <p:spPr>
          <a:xfrm>
            <a:off x="4876800" y="1483177"/>
            <a:ext cx="7315200" cy="5238297"/>
          </a:xfrm>
          <a:prstGeom prst="rect">
            <a:avLst/>
          </a:prstGeom>
        </p:spPr>
      </p:pic>
      <p:sp>
        <p:nvSpPr>
          <p:cNvPr id="18" name="Content Placeholder 21">
            <a:extLst>
              <a:ext uri="{FF2B5EF4-FFF2-40B4-BE49-F238E27FC236}">
                <a16:creationId xmlns:a16="http://schemas.microsoft.com/office/drawing/2014/main" id="{C3A28DB7-07A9-47EE-B564-B9E1DB36B8A3}"/>
              </a:ext>
            </a:extLst>
          </p:cNvPr>
          <p:cNvSpPr txBox="1">
            <a:spLocks/>
          </p:cNvSpPr>
          <p:nvPr/>
        </p:nvSpPr>
        <p:spPr>
          <a:xfrm>
            <a:off x="149035" y="1459964"/>
            <a:ext cx="4431843" cy="5261510"/>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2021 Results: Continued last year’s trend of mostly good agreement:</a:t>
            </a:r>
          </a:p>
          <a:p>
            <a:pPr lvl="1"/>
            <a:r>
              <a:rPr lang="en-US" dirty="0"/>
              <a:t>Click excel document </a:t>
            </a:r>
            <a:r>
              <a:rPr lang="en-US" dirty="0">
                <a:hlinkClick r:id="rId3" action="ppaction://hlinkfile"/>
              </a:rPr>
              <a:t>here</a:t>
            </a:r>
            <a:r>
              <a:rPr lang="en-US" dirty="0"/>
              <a:t> to go through details of the 2021 results</a:t>
            </a:r>
          </a:p>
          <a:p>
            <a:endParaRPr lang="en-US" dirty="0"/>
          </a:p>
          <a:p>
            <a:pPr lvl="1">
              <a:spcAft>
                <a:spcPts val="0"/>
              </a:spcAft>
            </a:pPr>
            <a:endParaRPr lang="en-US" dirty="0"/>
          </a:p>
          <a:p>
            <a:pPr lvl="3">
              <a:spcAft>
                <a:spcPts val="0"/>
              </a:spcAft>
            </a:pPr>
            <a:endParaRPr lang="en-US" dirty="0"/>
          </a:p>
          <a:p>
            <a:pPr lvl="3">
              <a:spcAft>
                <a:spcPts val="0"/>
              </a:spcAft>
            </a:pPr>
            <a:endParaRPr lang="en-US" dirty="0"/>
          </a:p>
          <a:p>
            <a:pPr lvl="1"/>
            <a:endParaRPr lang="en-US" dirty="0"/>
          </a:p>
          <a:p>
            <a:pPr lvl="1"/>
            <a:endParaRPr lang="en-US" dirty="0"/>
          </a:p>
        </p:txBody>
      </p:sp>
    </p:spTree>
    <p:extLst>
      <p:ext uri="{BB962C8B-B14F-4D97-AF65-F5344CB8AC3E}">
        <p14:creationId xmlns:p14="http://schemas.microsoft.com/office/powerpoint/2010/main" val="3477009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A5D9F72-5D75-4C83-A48C-2B02DDAF4528}"/>
              </a:ext>
            </a:extLst>
          </p:cNvPr>
          <p:cNvSpPr>
            <a:spLocks noGrp="1"/>
          </p:cNvSpPr>
          <p:nvPr>
            <p:ph type="title"/>
          </p:nvPr>
        </p:nvSpPr>
        <p:spPr>
          <a:xfrm>
            <a:off x="838200" y="152400"/>
            <a:ext cx="10515600" cy="914400"/>
          </a:xfrm>
        </p:spPr>
        <p:txBody>
          <a:bodyPr>
            <a:normAutofit/>
          </a:bodyPr>
          <a:lstStyle/>
          <a:p>
            <a:r>
              <a:rPr lang="en-US" b="1" dirty="0"/>
              <a:t>2021 Dielectric to Density: Bias Investigation</a:t>
            </a:r>
            <a:endParaRPr lang="en-US" sz="2000" i="1" dirty="0"/>
          </a:p>
        </p:txBody>
      </p:sp>
      <p:sp>
        <p:nvSpPr>
          <p:cNvPr id="11" name="Footer Placeholder 4">
            <a:extLst>
              <a:ext uri="{FF2B5EF4-FFF2-40B4-BE49-F238E27FC236}">
                <a16:creationId xmlns:a16="http://schemas.microsoft.com/office/drawing/2014/main" id="{C99DBAE3-C7CD-4F4B-8114-AB091BEBA539}"/>
              </a:ext>
            </a:extLst>
          </p:cNvPr>
          <p:cNvSpPr>
            <a:spLocks noGrp="1"/>
          </p:cNvSpPr>
          <p:nvPr>
            <p:ph type="ftr" sz="quarter" idx="3"/>
          </p:nvPr>
        </p:nvSpPr>
        <p:spPr>
          <a:xfrm>
            <a:off x="3302177" y="6356349"/>
            <a:ext cx="5587647" cy="365125"/>
          </a:xfrm>
        </p:spPr>
        <p:txBody>
          <a:bodyPr/>
          <a:lstStyle/>
          <a:p>
            <a:r>
              <a:rPr lang="en-US" dirty="0"/>
              <a:t>mndot.gov</a:t>
            </a:r>
          </a:p>
        </p:txBody>
      </p:sp>
      <p:sp>
        <p:nvSpPr>
          <p:cNvPr id="12" name="Slide Number Placeholder 5">
            <a:extLst>
              <a:ext uri="{FF2B5EF4-FFF2-40B4-BE49-F238E27FC236}">
                <a16:creationId xmlns:a16="http://schemas.microsoft.com/office/drawing/2014/main" id="{647F7F9F-6E2D-4837-90CF-6F7C13560ED1}"/>
              </a:ext>
            </a:extLst>
          </p:cNvPr>
          <p:cNvSpPr>
            <a:spLocks noGrp="1"/>
          </p:cNvSpPr>
          <p:nvPr>
            <p:ph type="sldNum" sz="quarter" idx="12"/>
          </p:nvPr>
        </p:nvSpPr>
        <p:spPr>
          <a:xfrm>
            <a:off x="9891132" y="6356350"/>
            <a:ext cx="1462668" cy="365125"/>
          </a:xfrm>
        </p:spPr>
        <p:txBody>
          <a:bodyPr/>
          <a:lstStyle/>
          <a:p>
            <a:fld id="{48F63A3B-78C7-47BE-AE5E-E10140E04643}" type="slidenum">
              <a:rPr lang="en-US" smtClean="0"/>
              <a:t>18</a:t>
            </a:fld>
            <a:endParaRPr lang="en-US" dirty="0"/>
          </a:p>
        </p:txBody>
      </p:sp>
      <p:sp>
        <p:nvSpPr>
          <p:cNvPr id="18" name="Content Placeholder 21">
            <a:extLst>
              <a:ext uri="{FF2B5EF4-FFF2-40B4-BE49-F238E27FC236}">
                <a16:creationId xmlns:a16="http://schemas.microsoft.com/office/drawing/2014/main" id="{C3A28DB7-07A9-47EE-B564-B9E1DB36B8A3}"/>
              </a:ext>
            </a:extLst>
          </p:cNvPr>
          <p:cNvSpPr txBox="1">
            <a:spLocks/>
          </p:cNvSpPr>
          <p:nvPr/>
        </p:nvSpPr>
        <p:spPr>
          <a:xfrm>
            <a:off x="149035" y="1459964"/>
            <a:ext cx="4431843" cy="5261510"/>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2021 Results: Still some worrisome days with bias between field and pucks</a:t>
            </a:r>
          </a:p>
          <a:p>
            <a:pPr lvl="1"/>
            <a:r>
              <a:rPr lang="en-US" dirty="0"/>
              <a:t>Contacted GSSI with issue: Initial investigation has no “smoking gun” (shown here in next few slides)</a:t>
            </a:r>
          </a:p>
          <a:p>
            <a:pPr lvl="1"/>
            <a:r>
              <a:rPr lang="en-US" dirty="0"/>
              <a:t>More detailed investigation with UNH contract</a:t>
            </a:r>
          </a:p>
          <a:p>
            <a:pPr lvl="1"/>
            <a:r>
              <a:rPr lang="en-US" dirty="0"/>
              <a:t>Proposed technical working group meetings to attack challenges and get feedback on potential solutions</a:t>
            </a:r>
          </a:p>
          <a:p>
            <a:endParaRPr lang="en-US" dirty="0"/>
          </a:p>
          <a:p>
            <a:pPr lvl="1">
              <a:spcAft>
                <a:spcPts val="0"/>
              </a:spcAft>
            </a:pPr>
            <a:endParaRPr lang="en-US" dirty="0"/>
          </a:p>
          <a:p>
            <a:pPr lvl="3">
              <a:spcAft>
                <a:spcPts val="0"/>
              </a:spcAft>
            </a:pPr>
            <a:endParaRPr lang="en-US" dirty="0"/>
          </a:p>
          <a:p>
            <a:pPr lvl="3">
              <a:spcAft>
                <a:spcPts val="0"/>
              </a:spcAft>
            </a:pPr>
            <a:endParaRPr lang="en-US" dirty="0"/>
          </a:p>
          <a:p>
            <a:pPr lvl="1"/>
            <a:endParaRPr lang="en-US" dirty="0"/>
          </a:p>
          <a:p>
            <a:pPr lvl="1"/>
            <a:endParaRPr lang="en-US" dirty="0"/>
          </a:p>
        </p:txBody>
      </p:sp>
      <p:pic>
        <p:nvPicPr>
          <p:cNvPr id="8" name="Picture 7">
            <a:extLst>
              <a:ext uri="{FF2B5EF4-FFF2-40B4-BE49-F238E27FC236}">
                <a16:creationId xmlns:a16="http://schemas.microsoft.com/office/drawing/2014/main" id="{35F39AA6-B313-49AC-9EC8-BD8F78BF159A}"/>
              </a:ext>
            </a:extLst>
          </p:cNvPr>
          <p:cNvPicPr>
            <a:picLocks noChangeAspect="1"/>
          </p:cNvPicPr>
          <p:nvPr/>
        </p:nvPicPr>
        <p:blipFill>
          <a:blip r:embed="rId2"/>
          <a:stretch>
            <a:fillRect/>
          </a:stretch>
        </p:blipFill>
        <p:spPr>
          <a:xfrm>
            <a:off x="5226262" y="1580152"/>
            <a:ext cx="6766560" cy="4560487"/>
          </a:xfrm>
          <a:prstGeom prst="rect">
            <a:avLst/>
          </a:prstGeom>
        </p:spPr>
      </p:pic>
    </p:spTree>
    <p:extLst>
      <p:ext uri="{BB962C8B-B14F-4D97-AF65-F5344CB8AC3E}">
        <p14:creationId xmlns:p14="http://schemas.microsoft.com/office/powerpoint/2010/main" val="153837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xit" presetSubtype="0" fill="hold" nodeType="withEffect">
                                  <p:stCondLst>
                                    <p:cond delay="0"/>
                                  </p:stCondLst>
                                  <p:childTnLst>
                                    <p:animEffect transition="out" filter="wipe(down)">
                                      <p:cBhvr>
                                        <p:cTn id="6" dur="180" accel="50000">
                                          <p:stCondLst>
                                            <p:cond delay="1820"/>
                                          </p:stCondLst>
                                        </p:cTn>
                                        <p:tgtEl>
                                          <p:spTgt spid="8"/>
                                        </p:tgtEl>
                                      </p:cBhvr>
                                    </p:animEffect>
                                    <p:anim calcmode="lin" valueType="num">
                                      <p:cBhvr>
                                        <p:cTn id="7"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14" dur="26">
                                          <p:stCondLst>
                                            <p:cond delay="620"/>
                                          </p:stCondLst>
                                        </p:cTn>
                                        <p:tgtEl>
                                          <p:spTgt spid="8"/>
                                        </p:tgtEl>
                                      </p:cBhvr>
                                      <p:to x="100000" y="60000"/>
                                    </p:animScale>
                                    <p:animScale>
                                      <p:cBhvr>
                                        <p:cTn id="15" dur="166" decel="50000">
                                          <p:stCondLst>
                                            <p:cond delay="646"/>
                                          </p:stCondLst>
                                        </p:cTn>
                                        <p:tgtEl>
                                          <p:spTgt spid="8"/>
                                        </p:tgtEl>
                                      </p:cBhvr>
                                      <p:to x="100000" y="100000"/>
                                    </p:animScale>
                                    <p:animScale>
                                      <p:cBhvr>
                                        <p:cTn id="16" dur="26">
                                          <p:stCondLst>
                                            <p:cond delay="1312"/>
                                          </p:stCondLst>
                                        </p:cTn>
                                        <p:tgtEl>
                                          <p:spTgt spid="8"/>
                                        </p:tgtEl>
                                      </p:cBhvr>
                                      <p:to x="100000" y="80000"/>
                                    </p:animScale>
                                    <p:animScale>
                                      <p:cBhvr>
                                        <p:cTn id="17" dur="166" decel="50000">
                                          <p:stCondLst>
                                            <p:cond delay="1338"/>
                                          </p:stCondLst>
                                        </p:cTn>
                                        <p:tgtEl>
                                          <p:spTgt spid="8"/>
                                        </p:tgtEl>
                                      </p:cBhvr>
                                      <p:to x="100000" y="100000"/>
                                    </p:animScale>
                                    <p:animScale>
                                      <p:cBhvr>
                                        <p:cTn id="18" dur="26">
                                          <p:stCondLst>
                                            <p:cond delay="1642"/>
                                          </p:stCondLst>
                                        </p:cTn>
                                        <p:tgtEl>
                                          <p:spTgt spid="8"/>
                                        </p:tgtEl>
                                      </p:cBhvr>
                                      <p:to x="100000" y="90000"/>
                                    </p:animScale>
                                    <p:animScale>
                                      <p:cBhvr>
                                        <p:cTn id="19" dur="166" decel="50000">
                                          <p:stCondLst>
                                            <p:cond delay="1668"/>
                                          </p:stCondLst>
                                        </p:cTn>
                                        <p:tgtEl>
                                          <p:spTgt spid="8"/>
                                        </p:tgtEl>
                                      </p:cBhvr>
                                      <p:to x="100000" y="100000"/>
                                    </p:animScale>
                                    <p:animScale>
                                      <p:cBhvr>
                                        <p:cTn id="20" dur="26">
                                          <p:stCondLst>
                                            <p:cond delay="1808"/>
                                          </p:stCondLst>
                                        </p:cTn>
                                        <p:tgtEl>
                                          <p:spTgt spid="8"/>
                                        </p:tgtEl>
                                      </p:cBhvr>
                                      <p:to x="100000" y="95000"/>
                                    </p:animScale>
                                    <p:animScale>
                                      <p:cBhvr>
                                        <p:cTn id="21" dur="166" decel="50000">
                                          <p:stCondLst>
                                            <p:cond delay="1834"/>
                                          </p:stCondLst>
                                        </p:cTn>
                                        <p:tgtEl>
                                          <p:spTgt spid="8"/>
                                        </p:tgtEl>
                                      </p:cBhvr>
                                      <p:to x="100000" y="100000"/>
                                    </p:animScale>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A5D9F72-5D75-4C83-A48C-2B02DDAF4528}"/>
              </a:ext>
            </a:extLst>
          </p:cNvPr>
          <p:cNvSpPr>
            <a:spLocks noGrp="1"/>
          </p:cNvSpPr>
          <p:nvPr>
            <p:ph type="title"/>
          </p:nvPr>
        </p:nvSpPr>
        <p:spPr>
          <a:xfrm>
            <a:off x="838200" y="152400"/>
            <a:ext cx="10515600" cy="914400"/>
          </a:xfrm>
        </p:spPr>
        <p:txBody>
          <a:bodyPr>
            <a:normAutofit/>
          </a:bodyPr>
          <a:lstStyle/>
          <a:p>
            <a:r>
              <a:rPr lang="en-US" b="1" dirty="0"/>
              <a:t>2021 Dielectric to Density: Bias Investigation</a:t>
            </a:r>
            <a:endParaRPr lang="en-US" sz="2000" i="1" dirty="0"/>
          </a:p>
        </p:txBody>
      </p:sp>
      <p:sp>
        <p:nvSpPr>
          <p:cNvPr id="11" name="Footer Placeholder 4">
            <a:extLst>
              <a:ext uri="{FF2B5EF4-FFF2-40B4-BE49-F238E27FC236}">
                <a16:creationId xmlns:a16="http://schemas.microsoft.com/office/drawing/2014/main" id="{C99DBAE3-C7CD-4F4B-8114-AB091BEBA539}"/>
              </a:ext>
            </a:extLst>
          </p:cNvPr>
          <p:cNvSpPr>
            <a:spLocks noGrp="1"/>
          </p:cNvSpPr>
          <p:nvPr>
            <p:ph type="ftr" sz="quarter" idx="3"/>
          </p:nvPr>
        </p:nvSpPr>
        <p:spPr>
          <a:xfrm>
            <a:off x="3302177" y="6356349"/>
            <a:ext cx="5587647" cy="365125"/>
          </a:xfrm>
        </p:spPr>
        <p:txBody>
          <a:bodyPr/>
          <a:lstStyle/>
          <a:p>
            <a:r>
              <a:rPr lang="en-US" dirty="0"/>
              <a:t>mndot.gov</a:t>
            </a:r>
          </a:p>
        </p:txBody>
      </p:sp>
      <p:sp>
        <p:nvSpPr>
          <p:cNvPr id="12" name="Slide Number Placeholder 5">
            <a:extLst>
              <a:ext uri="{FF2B5EF4-FFF2-40B4-BE49-F238E27FC236}">
                <a16:creationId xmlns:a16="http://schemas.microsoft.com/office/drawing/2014/main" id="{647F7F9F-6E2D-4837-90CF-6F7C13560ED1}"/>
              </a:ext>
            </a:extLst>
          </p:cNvPr>
          <p:cNvSpPr>
            <a:spLocks noGrp="1"/>
          </p:cNvSpPr>
          <p:nvPr>
            <p:ph type="sldNum" sz="quarter" idx="12"/>
          </p:nvPr>
        </p:nvSpPr>
        <p:spPr>
          <a:xfrm>
            <a:off x="9891132" y="6356350"/>
            <a:ext cx="1462668" cy="365125"/>
          </a:xfrm>
        </p:spPr>
        <p:txBody>
          <a:bodyPr/>
          <a:lstStyle/>
          <a:p>
            <a:fld id="{48F63A3B-78C7-47BE-AE5E-E10140E04643}" type="slidenum">
              <a:rPr lang="en-US" smtClean="0"/>
              <a:t>19</a:t>
            </a:fld>
            <a:endParaRPr lang="en-US" dirty="0"/>
          </a:p>
        </p:txBody>
      </p:sp>
      <p:sp>
        <p:nvSpPr>
          <p:cNvPr id="18" name="Content Placeholder 21">
            <a:extLst>
              <a:ext uri="{FF2B5EF4-FFF2-40B4-BE49-F238E27FC236}">
                <a16:creationId xmlns:a16="http://schemas.microsoft.com/office/drawing/2014/main" id="{C3A28DB7-07A9-47EE-B564-B9E1DB36B8A3}"/>
              </a:ext>
            </a:extLst>
          </p:cNvPr>
          <p:cNvSpPr txBox="1">
            <a:spLocks/>
          </p:cNvSpPr>
          <p:nvPr/>
        </p:nvSpPr>
        <p:spPr>
          <a:xfrm>
            <a:off x="149035" y="1459964"/>
            <a:ext cx="4431843" cy="5261510"/>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Plot of showing bias spanning a set of 18 paving days (dataset) from TH60 exhibiting the bias</a:t>
            </a:r>
          </a:p>
          <a:p>
            <a:pPr lvl="1"/>
            <a:r>
              <a:rPr lang="en-US" dirty="0" err="1"/>
              <a:t>Nomalize</a:t>
            </a:r>
            <a:r>
              <a:rPr lang="en-US" dirty="0"/>
              <a:t> cores and pucks to max density dielectric (calculated using mix model) and plotting confirms bias between cores and pucks.</a:t>
            </a:r>
          </a:p>
          <a:p>
            <a:r>
              <a:rPr lang="en-US" dirty="0"/>
              <a:t>Finding root cause of this bias is the goal of the investigation</a:t>
            </a:r>
          </a:p>
          <a:p>
            <a:endParaRPr lang="en-US" dirty="0"/>
          </a:p>
          <a:p>
            <a:pPr lvl="1">
              <a:spcAft>
                <a:spcPts val="0"/>
              </a:spcAft>
            </a:pPr>
            <a:endParaRPr lang="en-US" dirty="0"/>
          </a:p>
          <a:p>
            <a:pPr lvl="3">
              <a:spcAft>
                <a:spcPts val="0"/>
              </a:spcAft>
            </a:pPr>
            <a:endParaRPr lang="en-US" dirty="0"/>
          </a:p>
          <a:p>
            <a:pPr lvl="3">
              <a:spcAft>
                <a:spcPts val="0"/>
              </a:spcAft>
            </a:pPr>
            <a:endParaRPr lang="en-US" dirty="0"/>
          </a:p>
          <a:p>
            <a:pPr lvl="1"/>
            <a:endParaRPr lang="en-US" dirty="0"/>
          </a:p>
          <a:p>
            <a:pPr lvl="1"/>
            <a:endParaRPr lang="en-US" dirty="0"/>
          </a:p>
        </p:txBody>
      </p:sp>
      <p:pic>
        <p:nvPicPr>
          <p:cNvPr id="7" name="Picture 6">
            <a:extLst>
              <a:ext uri="{FF2B5EF4-FFF2-40B4-BE49-F238E27FC236}">
                <a16:creationId xmlns:a16="http://schemas.microsoft.com/office/drawing/2014/main" id="{967347AD-3840-4EAB-BFAF-968916FD68F3}"/>
              </a:ext>
            </a:extLst>
          </p:cNvPr>
          <p:cNvPicPr>
            <a:picLocks noChangeAspect="1"/>
          </p:cNvPicPr>
          <p:nvPr/>
        </p:nvPicPr>
        <p:blipFill>
          <a:blip r:embed="rId2"/>
          <a:stretch>
            <a:fillRect/>
          </a:stretch>
        </p:blipFill>
        <p:spPr>
          <a:xfrm>
            <a:off x="5051394" y="1521317"/>
            <a:ext cx="6675120" cy="5017594"/>
          </a:xfrm>
          <a:prstGeom prst="rect">
            <a:avLst/>
          </a:prstGeom>
        </p:spPr>
      </p:pic>
    </p:spTree>
    <p:extLst>
      <p:ext uri="{BB962C8B-B14F-4D97-AF65-F5344CB8AC3E}">
        <p14:creationId xmlns:p14="http://schemas.microsoft.com/office/powerpoint/2010/main" val="1166344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039600" cy="914400"/>
          </a:xfrm>
        </p:spPr>
        <p:txBody>
          <a:bodyPr>
            <a:normAutofit/>
          </a:bodyPr>
          <a:lstStyle/>
          <a:p>
            <a:pPr algn="l"/>
            <a:r>
              <a:rPr lang="en-US" dirty="0"/>
              <a:t>MnDOT Analysis:  2021 Collection Season </a:t>
            </a:r>
          </a:p>
        </p:txBody>
      </p:sp>
      <p:sp>
        <p:nvSpPr>
          <p:cNvPr id="3" name="Content Placeholder 2"/>
          <p:cNvSpPr>
            <a:spLocks noGrp="1"/>
          </p:cNvSpPr>
          <p:nvPr>
            <p:ph idx="1"/>
          </p:nvPr>
        </p:nvSpPr>
        <p:spPr/>
        <p:txBody>
          <a:bodyPr>
            <a:normAutofit fontScale="55000" lnSpcReduction="20000"/>
          </a:bodyPr>
          <a:lstStyle/>
          <a:p>
            <a:r>
              <a:rPr lang="en-US" b="1" dirty="0"/>
              <a:t>Hired 2 contractors to collect according to data specification</a:t>
            </a:r>
          </a:p>
          <a:p>
            <a:pPr lvl="1"/>
            <a:r>
              <a:rPr lang="en-US" b="1" dirty="0" err="1"/>
              <a:t>Mathy</a:t>
            </a:r>
            <a:r>
              <a:rPr lang="en-US" b="1" dirty="0"/>
              <a:t>: Pay by the section with a DPS cart they own (needed to borrow our puck kit and GPS equipment)</a:t>
            </a:r>
          </a:p>
          <a:p>
            <a:pPr lvl="1"/>
            <a:r>
              <a:rPr lang="en-US" b="1" dirty="0" err="1"/>
              <a:t>Ulland</a:t>
            </a:r>
            <a:r>
              <a:rPr lang="en-US" b="1" dirty="0"/>
              <a:t>: Pay be the project with minimum acceptable coverage using rental DPS (needed to borrow our GPS equipment initially, and at times throughout the season</a:t>
            </a:r>
          </a:p>
          <a:p>
            <a:r>
              <a:rPr lang="en-US" b="1" dirty="0"/>
              <a:t>4 Projects (TH21 – 13 days, TH 60 (2 projects – 27 days, TH 30 – 6 days)</a:t>
            </a:r>
          </a:p>
          <a:p>
            <a:pPr lvl="1"/>
            <a:r>
              <a:rPr lang="en-US" b="1" dirty="0"/>
              <a:t>Last year: 6 Projects with puck fabrication (251, 2, 30, 95, 25, </a:t>
            </a:r>
            <a:r>
              <a:rPr lang="en-US" b="1" dirty="0" err="1"/>
              <a:t>MnROAD</a:t>
            </a:r>
            <a:r>
              <a:rPr lang="en-US" b="1" dirty="0"/>
              <a:t>)</a:t>
            </a:r>
          </a:p>
          <a:p>
            <a:r>
              <a:rPr lang="en-US" b="1" dirty="0"/>
              <a:t>46 production days with Core Accuracy Checks</a:t>
            </a:r>
          </a:p>
          <a:p>
            <a:pPr lvl="1"/>
            <a:r>
              <a:rPr lang="en-US" b="1" dirty="0"/>
              <a:t>Last year: 30 unique production days</a:t>
            </a:r>
          </a:p>
          <a:p>
            <a:r>
              <a:rPr lang="en-US" b="1" dirty="0"/>
              <a:t>&gt; 300 pucks fabricated and tested</a:t>
            </a:r>
          </a:p>
          <a:p>
            <a:pPr lvl="1"/>
            <a:r>
              <a:rPr lang="en-US" b="1" dirty="0"/>
              <a:t>Last year: 78 pucks fabricated and tested</a:t>
            </a:r>
          </a:p>
          <a:p>
            <a:r>
              <a:rPr lang="en-US" b="1" dirty="0"/>
              <a:t>&gt; 600 dielectric tests</a:t>
            </a:r>
          </a:p>
          <a:p>
            <a:pPr lvl="1"/>
            <a:r>
              <a:rPr lang="en-US" b="1" dirty="0"/>
              <a:t>Last year: 234 dielectric tests</a:t>
            </a:r>
            <a:endParaRPr lang="en-US" dirty="0"/>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3910164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A5D9F72-5D75-4C83-A48C-2B02DDAF4528}"/>
              </a:ext>
            </a:extLst>
          </p:cNvPr>
          <p:cNvSpPr>
            <a:spLocks noGrp="1"/>
          </p:cNvSpPr>
          <p:nvPr>
            <p:ph type="title"/>
          </p:nvPr>
        </p:nvSpPr>
        <p:spPr>
          <a:xfrm>
            <a:off x="838200" y="152400"/>
            <a:ext cx="10515600" cy="914400"/>
          </a:xfrm>
        </p:spPr>
        <p:txBody>
          <a:bodyPr>
            <a:normAutofit/>
          </a:bodyPr>
          <a:lstStyle/>
          <a:p>
            <a:r>
              <a:rPr lang="en-US" b="1" dirty="0"/>
              <a:t>2021 Dielectric to Density: Bias Investigation</a:t>
            </a:r>
            <a:endParaRPr lang="en-US" sz="2000" i="1" dirty="0"/>
          </a:p>
        </p:txBody>
      </p:sp>
      <p:sp>
        <p:nvSpPr>
          <p:cNvPr id="11" name="Footer Placeholder 4">
            <a:extLst>
              <a:ext uri="{FF2B5EF4-FFF2-40B4-BE49-F238E27FC236}">
                <a16:creationId xmlns:a16="http://schemas.microsoft.com/office/drawing/2014/main" id="{C99DBAE3-C7CD-4F4B-8114-AB091BEBA539}"/>
              </a:ext>
            </a:extLst>
          </p:cNvPr>
          <p:cNvSpPr>
            <a:spLocks noGrp="1"/>
          </p:cNvSpPr>
          <p:nvPr>
            <p:ph type="ftr" sz="quarter" idx="3"/>
          </p:nvPr>
        </p:nvSpPr>
        <p:spPr>
          <a:xfrm>
            <a:off x="3302177" y="6356349"/>
            <a:ext cx="5587647" cy="365125"/>
          </a:xfrm>
        </p:spPr>
        <p:txBody>
          <a:bodyPr/>
          <a:lstStyle/>
          <a:p>
            <a:r>
              <a:rPr lang="en-US" dirty="0"/>
              <a:t>mndot.gov</a:t>
            </a:r>
          </a:p>
        </p:txBody>
      </p:sp>
      <p:sp>
        <p:nvSpPr>
          <p:cNvPr id="12" name="Slide Number Placeholder 5">
            <a:extLst>
              <a:ext uri="{FF2B5EF4-FFF2-40B4-BE49-F238E27FC236}">
                <a16:creationId xmlns:a16="http://schemas.microsoft.com/office/drawing/2014/main" id="{647F7F9F-6E2D-4837-90CF-6F7C13560ED1}"/>
              </a:ext>
            </a:extLst>
          </p:cNvPr>
          <p:cNvSpPr>
            <a:spLocks noGrp="1"/>
          </p:cNvSpPr>
          <p:nvPr>
            <p:ph type="sldNum" sz="quarter" idx="12"/>
          </p:nvPr>
        </p:nvSpPr>
        <p:spPr>
          <a:xfrm>
            <a:off x="9891132" y="6356350"/>
            <a:ext cx="1462668" cy="365125"/>
          </a:xfrm>
        </p:spPr>
        <p:txBody>
          <a:bodyPr/>
          <a:lstStyle/>
          <a:p>
            <a:fld id="{48F63A3B-78C7-47BE-AE5E-E10140E04643}" type="slidenum">
              <a:rPr lang="en-US" smtClean="0"/>
              <a:t>20</a:t>
            </a:fld>
            <a:endParaRPr lang="en-US" dirty="0"/>
          </a:p>
        </p:txBody>
      </p:sp>
      <p:sp>
        <p:nvSpPr>
          <p:cNvPr id="18" name="Content Placeholder 21">
            <a:extLst>
              <a:ext uri="{FF2B5EF4-FFF2-40B4-BE49-F238E27FC236}">
                <a16:creationId xmlns:a16="http://schemas.microsoft.com/office/drawing/2014/main" id="{C3A28DB7-07A9-47EE-B564-B9E1DB36B8A3}"/>
              </a:ext>
            </a:extLst>
          </p:cNvPr>
          <p:cNvSpPr txBox="1">
            <a:spLocks/>
          </p:cNvSpPr>
          <p:nvPr/>
        </p:nvSpPr>
        <p:spPr>
          <a:xfrm>
            <a:off x="149035" y="1459964"/>
            <a:ext cx="4431843" cy="5261510"/>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sub-sample from 9 paving days was chosen. The sub-sample consists of 3 different observed scenarios:</a:t>
            </a:r>
          </a:p>
          <a:p>
            <a:pPr marL="457200" lvl="1" indent="0">
              <a:buNone/>
            </a:pPr>
            <a:r>
              <a:rPr lang="en-US" dirty="0"/>
              <a:t>Good Agreement between cores and pucks (6-22, 6-29, 7-16)</a:t>
            </a:r>
          </a:p>
          <a:p>
            <a:pPr lvl="1">
              <a:spcAft>
                <a:spcPts val="0"/>
              </a:spcAft>
            </a:pPr>
            <a:endParaRPr lang="en-US" dirty="0"/>
          </a:p>
          <a:p>
            <a:pPr lvl="3">
              <a:spcAft>
                <a:spcPts val="0"/>
              </a:spcAft>
            </a:pPr>
            <a:endParaRPr lang="en-US" dirty="0"/>
          </a:p>
          <a:p>
            <a:pPr lvl="3">
              <a:spcAft>
                <a:spcPts val="0"/>
              </a:spcAft>
            </a:pPr>
            <a:endParaRPr lang="en-US" dirty="0"/>
          </a:p>
          <a:p>
            <a:pPr lvl="1"/>
            <a:endParaRPr lang="en-US" dirty="0"/>
          </a:p>
          <a:p>
            <a:pPr lvl="1"/>
            <a:endParaRPr lang="en-US" dirty="0"/>
          </a:p>
        </p:txBody>
      </p:sp>
      <p:pic>
        <p:nvPicPr>
          <p:cNvPr id="7" name="Picture 10" descr="cid:image024.png@01D7C415.B50E9CB0">
            <a:extLst>
              <a:ext uri="{FF2B5EF4-FFF2-40B4-BE49-F238E27FC236}">
                <a16:creationId xmlns:a16="http://schemas.microsoft.com/office/drawing/2014/main" id="{7569BC56-316E-437E-871A-7ED260DA81B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17789" y="3839423"/>
            <a:ext cx="3566160" cy="30185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id:image010.png@01D7C415.B50E9CB0">
            <a:extLst>
              <a:ext uri="{FF2B5EF4-FFF2-40B4-BE49-F238E27FC236}">
                <a16:creationId xmlns:a16="http://schemas.microsoft.com/office/drawing/2014/main" id="{692F527F-CF8F-420D-A612-2F9BDFB044B9}"/>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672153" y="3335079"/>
            <a:ext cx="3629467" cy="30212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id:image014.png@01D7C415.B50E9CB0">
            <a:extLst>
              <a:ext uri="{FF2B5EF4-FFF2-40B4-BE49-F238E27FC236}">
                <a16:creationId xmlns:a16="http://schemas.microsoft.com/office/drawing/2014/main" id="{CF0616D8-A760-453F-B573-2837C98FB2A9}"/>
              </a:ext>
            </a:extLst>
          </p:cNvPr>
          <p:cNvPicPr>
            <a:picLocks noChangeAspect="1" noChangeArrowheads="1"/>
          </p:cNvPicPr>
          <p:nvPr/>
        </p:nvPicPr>
        <p:blipFill rotWithShape="1">
          <a:blip r:embed="rId6" r:link="rId7">
            <a:extLst>
              <a:ext uri="{28A0092B-C50C-407E-A947-70E740481C1C}">
                <a14:useLocalDpi xmlns:a14="http://schemas.microsoft.com/office/drawing/2010/main" val="0"/>
              </a:ext>
            </a:extLst>
          </a:blip>
          <a:srcRect t="6211"/>
          <a:stretch>
            <a:fillRect/>
          </a:stretch>
        </p:blipFill>
        <p:spPr bwMode="auto">
          <a:xfrm>
            <a:off x="8550084" y="3467465"/>
            <a:ext cx="3383280" cy="28504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6F14037-CFBE-4E80-B048-29DDFDDB0B48}"/>
              </a:ext>
            </a:extLst>
          </p:cNvPr>
          <p:cNvSpPr txBox="1"/>
          <p:nvPr/>
        </p:nvSpPr>
        <p:spPr>
          <a:xfrm>
            <a:off x="4920617" y="2505670"/>
            <a:ext cx="3629467" cy="923330"/>
          </a:xfrm>
          <a:prstGeom prst="rect">
            <a:avLst/>
          </a:prstGeom>
          <a:noFill/>
        </p:spPr>
        <p:txBody>
          <a:bodyPr wrap="square">
            <a:spAutoFit/>
          </a:bodyPr>
          <a:lstStyle/>
          <a:p>
            <a:pPr lvl="1"/>
            <a:r>
              <a:rPr lang="en-US" dirty="0"/>
              <a:t>Core and puck calibrations appeared to be linearly offset (6-15, 6-18, 6-21)</a:t>
            </a:r>
          </a:p>
        </p:txBody>
      </p:sp>
      <p:sp>
        <p:nvSpPr>
          <p:cNvPr id="15" name="TextBox 14">
            <a:extLst>
              <a:ext uri="{FF2B5EF4-FFF2-40B4-BE49-F238E27FC236}">
                <a16:creationId xmlns:a16="http://schemas.microsoft.com/office/drawing/2014/main" id="{72B0DE05-93A1-4123-97C3-12884EC223DD}"/>
              </a:ext>
            </a:extLst>
          </p:cNvPr>
          <p:cNvSpPr txBox="1"/>
          <p:nvPr/>
        </p:nvSpPr>
        <p:spPr>
          <a:xfrm>
            <a:off x="8550084" y="2505670"/>
            <a:ext cx="3383280" cy="923330"/>
          </a:xfrm>
          <a:prstGeom prst="rect">
            <a:avLst/>
          </a:prstGeom>
          <a:noFill/>
        </p:spPr>
        <p:txBody>
          <a:bodyPr wrap="square">
            <a:spAutoFit/>
          </a:bodyPr>
          <a:lstStyle/>
          <a:p>
            <a:pPr lvl="1"/>
            <a:r>
              <a:rPr lang="en-US" dirty="0"/>
              <a:t>Core calibration shows no linear trend (6-17, 6-25, 6-30)</a:t>
            </a:r>
          </a:p>
        </p:txBody>
      </p:sp>
    </p:spTree>
    <p:extLst>
      <p:ext uri="{BB962C8B-B14F-4D97-AF65-F5344CB8AC3E}">
        <p14:creationId xmlns:p14="http://schemas.microsoft.com/office/powerpoint/2010/main" val="2042735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Initial evaluation of sources of bias</a:t>
            </a:r>
          </a:p>
        </p:txBody>
      </p:sp>
      <p:sp>
        <p:nvSpPr>
          <p:cNvPr id="3" name="Content Placeholder 2"/>
          <p:cNvSpPr>
            <a:spLocks noGrp="1"/>
          </p:cNvSpPr>
          <p:nvPr>
            <p:ph idx="1"/>
          </p:nvPr>
        </p:nvSpPr>
        <p:spPr>
          <a:xfrm>
            <a:off x="186432" y="1405466"/>
            <a:ext cx="4580878" cy="4950883"/>
          </a:xfrm>
        </p:spPr>
        <p:txBody>
          <a:bodyPr>
            <a:normAutofit fontScale="85000" lnSpcReduction="20000"/>
          </a:bodyPr>
          <a:lstStyle/>
          <a:p>
            <a:r>
              <a:rPr lang="en-US" dirty="0"/>
              <a:t>Need for calibration puck in lab</a:t>
            </a:r>
          </a:p>
          <a:p>
            <a:pPr lvl="1"/>
            <a:r>
              <a:rPr lang="en-US" dirty="0"/>
              <a:t>RDM 2.0 kit has this</a:t>
            </a:r>
          </a:p>
          <a:p>
            <a:r>
              <a:rPr lang="en-US" dirty="0">
                <a:solidFill>
                  <a:srgbClr val="FF0000"/>
                </a:solidFill>
              </a:rPr>
              <a:t>Bias between surface reflection dielectric (field) and velocity dielectric (lab)</a:t>
            </a:r>
          </a:p>
          <a:p>
            <a:pPr lvl="1"/>
            <a:r>
              <a:rPr lang="en-US" dirty="0">
                <a:solidFill>
                  <a:srgbClr val="FF0000"/>
                </a:solidFill>
              </a:rPr>
              <a:t>Use magnetic susceptibility meter</a:t>
            </a:r>
          </a:p>
          <a:p>
            <a:r>
              <a:rPr lang="en-US" dirty="0">
                <a:solidFill>
                  <a:schemeClr val="accent1"/>
                </a:solidFill>
              </a:rPr>
              <a:t>Moisture presence</a:t>
            </a:r>
          </a:p>
          <a:p>
            <a:pPr lvl="1"/>
            <a:r>
              <a:rPr lang="en-US" dirty="0">
                <a:solidFill>
                  <a:schemeClr val="accent1"/>
                </a:solidFill>
              </a:rPr>
              <a:t>Use moisture gauge?</a:t>
            </a:r>
          </a:p>
          <a:p>
            <a:r>
              <a:rPr lang="en-US" dirty="0"/>
              <a:t>Use of Puck thickness that is consistently too high or low</a:t>
            </a:r>
          </a:p>
          <a:p>
            <a:pPr lvl="1"/>
            <a:r>
              <a:rPr lang="en-US" dirty="0"/>
              <a:t>Thickness Gage shows no significant thickness error in Gyratory readout</a:t>
            </a:r>
          </a:p>
          <a:p>
            <a:pPr lvl="1"/>
            <a:r>
              <a:rPr lang="en-US" dirty="0"/>
              <a:t>Some variability in high voids</a:t>
            </a: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21</a:t>
            </a:fld>
            <a:endParaRPr lang="en-US" dirty="0"/>
          </a:p>
        </p:txBody>
      </p:sp>
      <p:pic>
        <p:nvPicPr>
          <p:cNvPr id="14" name="Picture 13">
            <a:extLst>
              <a:ext uri="{FF2B5EF4-FFF2-40B4-BE49-F238E27FC236}">
                <a16:creationId xmlns:a16="http://schemas.microsoft.com/office/drawing/2014/main" id="{B16F4E99-D757-4CC3-8B12-B5221476D527}"/>
              </a:ext>
            </a:extLst>
          </p:cNvPr>
          <p:cNvPicPr>
            <a:picLocks noChangeAspect="1"/>
          </p:cNvPicPr>
          <p:nvPr/>
        </p:nvPicPr>
        <p:blipFill>
          <a:blip r:embed="rId2"/>
          <a:stretch>
            <a:fillRect/>
          </a:stretch>
        </p:blipFill>
        <p:spPr>
          <a:xfrm>
            <a:off x="6452373" y="1566476"/>
            <a:ext cx="4663440" cy="4972435"/>
          </a:xfrm>
          <a:prstGeom prst="rect">
            <a:avLst/>
          </a:prstGeom>
        </p:spPr>
      </p:pic>
    </p:spTree>
    <p:extLst>
      <p:ext uri="{BB962C8B-B14F-4D97-AF65-F5344CB8AC3E}">
        <p14:creationId xmlns:p14="http://schemas.microsoft.com/office/powerpoint/2010/main" val="1500048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Potential Sources of Error or Bias: Magnetic Susceptibility</a:t>
            </a:r>
          </a:p>
        </p:txBody>
      </p:sp>
      <p:sp>
        <p:nvSpPr>
          <p:cNvPr id="3" name="Content Placeholder 2"/>
          <p:cNvSpPr>
            <a:spLocks noGrp="1"/>
          </p:cNvSpPr>
          <p:nvPr>
            <p:ph idx="1"/>
          </p:nvPr>
        </p:nvSpPr>
        <p:spPr/>
        <p:txBody>
          <a:bodyPr/>
          <a:lstStyle/>
          <a:p>
            <a:r>
              <a:rPr lang="en-US" dirty="0"/>
              <a:t>Granite with Magnetic Susceptibility of 0.02 and dielectric of 5.5</a:t>
            </a:r>
          </a:p>
          <a:p>
            <a:endParaRPr lang="en-US" dirty="0"/>
          </a:p>
          <a:p>
            <a:r>
              <a:rPr lang="en-US" dirty="0"/>
              <a:t>Dielectric calculated by travel time   = 5.5* (1.02) = 5.6</a:t>
            </a:r>
          </a:p>
          <a:p>
            <a:endParaRPr lang="en-US" dirty="0"/>
          </a:p>
          <a:p>
            <a:r>
              <a:rPr lang="en-US" dirty="0"/>
              <a:t>Dielectric calculated by surface reflection = 5.4</a:t>
            </a:r>
          </a:p>
        </p:txBody>
      </p:sp>
      <p:pic>
        <p:nvPicPr>
          <p:cNvPr id="4" name="Picture 3"/>
          <p:cNvPicPr>
            <a:picLocks noChangeAspect="1"/>
          </p:cNvPicPr>
          <p:nvPr/>
        </p:nvPicPr>
        <p:blipFill>
          <a:blip r:embed="rId2"/>
          <a:stretch>
            <a:fillRect/>
          </a:stretch>
        </p:blipFill>
        <p:spPr>
          <a:xfrm>
            <a:off x="8227906" y="2401292"/>
            <a:ext cx="3840480" cy="4094944"/>
          </a:xfrm>
          <a:prstGeom prst="rect">
            <a:avLst/>
          </a:prstGeom>
        </p:spPr>
      </p:pic>
    </p:spTree>
    <p:extLst>
      <p:ext uri="{BB962C8B-B14F-4D97-AF65-F5344CB8AC3E}">
        <p14:creationId xmlns:p14="http://schemas.microsoft.com/office/powerpoint/2010/main" val="797780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Potential Sources of Error or Bias: Magnetic Susceptibility</a:t>
            </a:r>
          </a:p>
        </p:txBody>
      </p:sp>
      <p:sp>
        <p:nvSpPr>
          <p:cNvPr id="9" name="TextBox 8">
            <a:extLst>
              <a:ext uri="{FF2B5EF4-FFF2-40B4-BE49-F238E27FC236}">
                <a16:creationId xmlns:a16="http://schemas.microsoft.com/office/drawing/2014/main" id="{67901DDE-6870-4706-AF29-ADDC4A7679B4}"/>
              </a:ext>
            </a:extLst>
          </p:cNvPr>
          <p:cNvSpPr txBox="1"/>
          <p:nvPr/>
        </p:nvSpPr>
        <p:spPr>
          <a:xfrm>
            <a:off x="162018" y="1495784"/>
            <a:ext cx="6735932" cy="3693319"/>
          </a:xfrm>
          <a:prstGeom prst="rect">
            <a:avLst/>
          </a:prstGeom>
          <a:noFill/>
        </p:spPr>
        <p:txBody>
          <a:bodyPr wrap="square">
            <a:spAutoFit/>
          </a:bodyPr>
          <a:lstStyle/>
          <a:p>
            <a:r>
              <a:rPr lang="en-US" dirty="0"/>
              <a:t>Material bias needs to be evaluated in two ways</a:t>
            </a:r>
          </a:p>
          <a:p>
            <a:pPr lvl="1"/>
            <a:r>
              <a:rPr lang="en-US" dirty="0"/>
              <a:t>Magnetic susceptibility measurements need to be performed. A potential tool for this is the KT-10 magnetic susceptibility meter.</a:t>
            </a:r>
          </a:p>
          <a:p>
            <a:pPr marL="1200150" lvl="2" indent="-285750">
              <a:buFont typeface="Arial" panose="020B0604020202020204" pitchFamily="34" charset="0"/>
              <a:buChar char="•"/>
            </a:pPr>
            <a:r>
              <a:rPr lang="en-US" dirty="0"/>
              <a:t>Interestingly, the </a:t>
            </a:r>
            <a:r>
              <a:rPr lang="en-US" dirty="0" err="1"/>
              <a:t>Gmm</a:t>
            </a:r>
            <a:r>
              <a:rPr lang="en-US" dirty="0"/>
              <a:t> Dielectric of the TH60 pucks translates to an aggregate dielectric of over 7.0 using the mixing model. This high dielectric suggests that the aggregate may either be limestone or a granite with heavy metals, such as iron, which may provide some magnetic susceptibility. </a:t>
            </a:r>
          </a:p>
          <a:p>
            <a:pPr marL="1200150" lvl="2" indent="-285750">
              <a:buFont typeface="Arial" panose="020B0604020202020204" pitchFamily="34" charset="0"/>
              <a:buChar char="•"/>
            </a:pPr>
            <a:r>
              <a:rPr lang="en-US" dirty="0"/>
              <a:t>Magnetic susceptibility measurements on a sample of the TH60 pucks performed at UNH on 11/4/21 indicate no significant magnetic susceptibility.</a:t>
            </a:r>
          </a:p>
          <a:p>
            <a:pPr marL="1200150" lvl="2" indent="-285750">
              <a:buFont typeface="Arial" panose="020B0604020202020204" pitchFamily="34" charset="0"/>
              <a:buChar char="•"/>
            </a:pPr>
            <a:r>
              <a:rPr lang="en-US" dirty="0"/>
              <a:t>UNH has possession of pucks for additional testing</a:t>
            </a:r>
          </a:p>
        </p:txBody>
      </p:sp>
      <p:pic>
        <p:nvPicPr>
          <p:cNvPr id="10" name="Picture 9">
            <a:extLst>
              <a:ext uri="{FF2B5EF4-FFF2-40B4-BE49-F238E27FC236}">
                <a16:creationId xmlns:a16="http://schemas.microsoft.com/office/drawing/2014/main" id="{65453D93-A47A-4E09-9609-BEE8C6566808}"/>
              </a:ext>
            </a:extLst>
          </p:cNvPr>
          <p:cNvPicPr>
            <a:picLocks noChangeAspect="1"/>
          </p:cNvPicPr>
          <p:nvPr/>
        </p:nvPicPr>
        <p:blipFill>
          <a:blip r:embed="rId2"/>
          <a:stretch>
            <a:fillRect/>
          </a:stretch>
        </p:blipFill>
        <p:spPr>
          <a:xfrm>
            <a:off x="7513320" y="1495784"/>
            <a:ext cx="3840480" cy="4094944"/>
          </a:xfrm>
          <a:prstGeom prst="rect">
            <a:avLst/>
          </a:prstGeom>
        </p:spPr>
      </p:pic>
    </p:spTree>
    <p:extLst>
      <p:ext uri="{BB962C8B-B14F-4D97-AF65-F5344CB8AC3E}">
        <p14:creationId xmlns:p14="http://schemas.microsoft.com/office/powerpoint/2010/main" val="2485915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Initial evaluation of sources of bias</a:t>
            </a:r>
          </a:p>
        </p:txBody>
      </p:sp>
      <p:sp>
        <p:nvSpPr>
          <p:cNvPr id="3" name="Content Placeholder 2"/>
          <p:cNvSpPr>
            <a:spLocks noGrp="1"/>
          </p:cNvSpPr>
          <p:nvPr>
            <p:ph idx="1"/>
          </p:nvPr>
        </p:nvSpPr>
        <p:spPr>
          <a:xfrm>
            <a:off x="186432" y="1405466"/>
            <a:ext cx="4580878" cy="4950883"/>
          </a:xfrm>
        </p:spPr>
        <p:txBody>
          <a:bodyPr>
            <a:normAutofit fontScale="85000" lnSpcReduction="20000"/>
          </a:bodyPr>
          <a:lstStyle/>
          <a:p>
            <a:r>
              <a:rPr lang="en-US" dirty="0"/>
              <a:t>Need for calibration puck in lab</a:t>
            </a:r>
          </a:p>
          <a:p>
            <a:pPr lvl="1"/>
            <a:r>
              <a:rPr lang="en-US" dirty="0"/>
              <a:t>RDM 2.0 kit has this</a:t>
            </a:r>
          </a:p>
          <a:p>
            <a:r>
              <a:rPr lang="en-US" dirty="0"/>
              <a:t>Bias between surface reflection dielectric (field) and velocity dielectric (lab)</a:t>
            </a:r>
          </a:p>
          <a:p>
            <a:pPr lvl="1"/>
            <a:r>
              <a:rPr lang="en-US" dirty="0"/>
              <a:t>Use magnetic susceptibility meter</a:t>
            </a:r>
          </a:p>
          <a:p>
            <a:r>
              <a:rPr lang="en-US" dirty="0">
                <a:solidFill>
                  <a:srgbClr val="FF0000"/>
                </a:solidFill>
              </a:rPr>
              <a:t>Moisture presence</a:t>
            </a:r>
          </a:p>
          <a:p>
            <a:pPr lvl="1"/>
            <a:r>
              <a:rPr lang="en-US" dirty="0">
                <a:solidFill>
                  <a:srgbClr val="FF0000"/>
                </a:solidFill>
              </a:rPr>
              <a:t>Use moisture gauge?</a:t>
            </a:r>
          </a:p>
          <a:p>
            <a:r>
              <a:rPr lang="en-US" dirty="0"/>
              <a:t>Use of Puck thickness that is consistently too high or low</a:t>
            </a:r>
          </a:p>
          <a:p>
            <a:pPr lvl="1"/>
            <a:r>
              <a:rPr lang="en-US" dirty="0"/>
              <a:t>Thickness Gage shows no significant thickness error in Gyratory readout</a:t>
            </a:r>
          </a:p>
          <a:p>
            <a:pPr lvl="1"/>
            <a:r>
              <a:rPr lang="en-US" dirty="0"/>
              <a:t>Some variability in high voids</a:t>
            </a: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24</a:t>
            </a:fld>
            <a:endParaRPr lang="en-US" dirty="0"/>
          </a:p>
        </p:txBody>
      </p:sp>
      <p:sp>
        <p:nvSpPr>
          <p:cNvPr id="9" name="TextBox 8">
            <a:extLst>
              <a:ext uri="{FF2B5EF4-FFF2-40B4-BE49-F238E27FC236}">
                <a16:creationId xmlns:a16="http://schemas.microsoft.com/office/drawing/2014/main" id="{1A2879E8-7DE3-4465-AD7D-47C60E73BD4F}"/>
              </a:ext>
            </a:extLst>
          </p:cNvPr>
          <p:cNvSpPr txBox="1"/>
          <p:nvPr/>
        </p:nvSpPr>
        <p:spPr>
          <a:xfrm>
            <a:off x="5675050" y="1405466"/>
            <a:ext cx="6094520" cy="369332"/>
          </a:xfrm>
          <a:prstGeom prst="rect">
            <a:avLst/>
          </a:prstGeom>
          <a:noFill/>
        </p:spPr>
        <p:txBody>
          <a:bodyPr wrap="square">
            <a:spAutoFit/>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DPS Moisture Test with Gann Meter and FLIR MR160 Meter</a:t>
            </a:r>
            <a:endParaRPr lang="en-US" dirty="0"/>
          </a:p>
        </p:txBody>
      </p:sp>
      <p:pic>
        <p:nvPicPr>
          <p:cNvPr id="10" name="Picture 9" descr="A picture showing the Gann Moisture Meter and how to measure with it.">
            <a:extLst>
              <a:ext uri="{FF2B5EF4-FFF2-40B4-BE49-F238E27FC236}">
                <a16:creationId xmlns:a16="http://schemas.microsoft.com/office/drawing/2014/main" id="{733ECF18-42CC-4CCF-AFDD-BE0765F60706}"/>
              </a:ext>
            </a:extLst>
          </p:cNvPr>
          <p:cNvPicPr/>
          <p:nvPr/>
        </p:nvPicPr>
        <p:blipFill rotWithShape="1">
          <a:blip r:embed="rId2" cstate="print">
            <a:extLst>
              <a:ext uri="{28A0092B-C50C-407E-A947-70E740481C1C}">
                <a14:useLocalDpi xmlns:a14="http://schemas.microsoft.com/office/drawing/2010/main" val="0"/>
              </a:ext>
            </a:extLst>
          </a:blip>
          <a:srcRect t="20680" r="22427" b="30777"/>
          <a:stretch/>
        </p:blipFill>
        <p:spPr bwMode="auto">
          <a:xfrm>
            <a:off x="4852987" y="1734503"/>
            <a:ext cx="2486025" cy="2074017"/>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FD4ED550-72D0-4816-B32F-FC8F61D32476}"/>
              </a:ext>
            </a:extLst>
          </p:cNvPr>
          <p:cNvPicPr>
            <a:picLocks noChangeAspect="1"/>
          </p:cNvPicPr>
          <p:nvPr/>
        </p:nvPicPr>
        <p:blipFill>
          <a:blip r:embed="rId3"/>
          <a:stretch>
            <a:fillRect/>
          </a:stretch>
        </p:blipFill>
        <p:spPr>
          <a:xfrm>
            <a:off x="4676281" y="3880907"/>
            <a:ext cx="6413548" cy="2511770"/>
          </a:xfrm>
          <a:prstGeom prst="rect">
            <a:avLst/>
          </a:prstGeom>
        </p:spPr>
      </p:pic>
      <p:pic>
        <p:nvPicPr>
          <p:cNvPr id="13" name="Picture 12">
            <a:extLst>
              <a:ext uri="{FF2B5EF4-FFF2-40B4-BE49-F238E27FC236}">
                <a16:creationId xmlns:a16="http://schemas.microsoft.com/office/drawing/2014/main" id="{1A73CC47-4501-499F-B23D-FA501D68FA33}"/>
              </a:ext>
            </a:extLst>
          </p:cNvPr>
          <p:cNvPicPr>
            <a:picLocks noChangeAspect="1"/>
          </p:cNvPicPr>
          <p:nvPr/>
        </p:nvPicPr>
        <p:blipFill>
          <a:blip r:embed="rId4"/>
          <a:stretch>
            <a:fillRect/>
          </a:stretch>
        </p:blipFill>
        <p:spPr>
          <a:xfrm>
            <a:off x="7883055" y="1734503"/>
            <a:ext cx="3657600" cy="2072117"/>
          </a:xfrm>
          <a:prstGeom prst="rect">
            <a:avLst/>
          </a:prstGeom>
        </p:spPr>
      </p:pic>
    </p:spTree>
    <p:extLst>
      <p:ext uri="{BB962C8B-B14F-4D97-AF65-F5344CB8AC3E}">
        <p14:creationId xmlns:p14="http://schemas.microsoft.com/office/powerpoint/2010/main" val="1854880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Initial evaluation of sources of bias</a:t>
            </a:r>
          </a:p>
        </p:txBody>
      </p:sp>
      <p:sp>
        <p:nvSpPr>
          <p:cNvPr id="3" name="Content Placeholder 2"/>
          <p:cNvSpPr>
            <a:spLocks noGrp="1"/>
          </p:cNvSpPr>
          <p:nvPr>
            <p:ph idx="1"/>
          </p:nvPr>
        </p:nvSpPr>
        <p:spPr>
          <a:xfrm>
            <a:off x="186432" y="1405466"/>
            <a:ext cx="4580878" cy="4950883"/>
          </a:xfrm>
        </p:spPr>
        <p:txBody>
          <a:bodyPr>
            <a:normAutofit/>
          </a:bodyPr>
          <a:lstStyle/>
          <a:p>
            <a:r>
              <a:rPr lang="en-US" dirty="0"/>
              <a:t>On 3 days there are calculated Percent voids less then -5%. This scenario corresponds to an anomalously high reflection amplitude that is often related to excessive moisture on the surface.</a:t>
            </a: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25</a:t>
            </a:fld>
            <a:endParaRPr lang="en-US" dirty="0"/>
          </a:p>
        </p:txBody>
      </p:sp>
      <p:pic>
        <p:nvPicPr>
          <p:cNvPr id="11" name="Picture 10">
            <a:extLst>
              <a:ext uri="{FF2B5EF4-FFF2-40B4-BE49-F238E27FC236}">
                <a16:creationId xmlns:a16="http://schemas.microsoft.com/office/drawing/2014/main" id="{95528B0F-1472-46D5-B9E6-51D5166C9FD5}"/>
              </a:ext>
            </a:extLst>
          </p:cNvPr>
          <p:cNvPicPr>
            <a:picLocks noChangeAspect="1"/>
          </p:cNvPicPr>
          <p:nvPr/>
        </p:nvPicPr>
        <p:blipFill>
          <a:blip r:embed="rId2"/>
          <a:stretch>
            <a:fillRect/>
          </a:stretch>
        </p:blipFill>
        <p:spPr>
          <a:xfrm>
            <a:off x="5304324" y="1434698"/>
            <a:ext cx="6309360" cy="4749069"/>
          </a:xfrm>
          <a:prstGeom prst="rect">
            <a:avLst/>
          </a:prstGeom>
        </p:spPr>
      </p:pic>
    </p:spTree>
    <p:extLst>
      <p:ext uri="{BB962C8B-B14F-4D97-AF65-F5344CB8AC3E}">
        <p14:creationId xmlns:p14="http://schemas.microsoft.com/office/powerpoint/2010/main" val="1944663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Initial evaluation of sources of bias</a:t>
            </a:r>
          </a:p>
        </p:txBody>
      </p:sp>
      <p:sp>
        <p:nvSpPr>
          <p:cNvPr id="3" name="Content Placeholder 2"/>
          <p:cNvSpPr>
            <a:spLocks noGrp="1"/>
          </p:cNvSpPr>
          <p:nvPr>
            <p:ph idx="1"/>
          </p:nvPr>
        </p:nvSpPr>
        <p:spPr>
          <a:xfrm>
            <a:off x="186432" y="1405466"/>
            <a:ext cx="4580878" cy="4950883"/>
          </a:xfrm>
        </p:spPr>
        <p:txBody>
          <a:bodyPr>
            <a:normAutofit fontScale="77500" lnSpcReduction="20000"/>
          </a:bodyPr>
          <a:lstStyle/>
          <a:p>
            <a:r>
              <a:rPr lang="en-US" dirty="0"/>
              <a:t>Need for calibration puck in lab</a:t>
            </a:r>
          </a:p>
          <a:p>
            <a:pPr lvl="1"/>
            <a:r>
              <a:rPr lang="en-US" dirty="0"/>
              <a:t>RDM 2.0 kit has this</a:t>
            </a:r>
          </a:p>
          <a:p>
            <a:r>
              <a:rPr lang="en-US" dirty="0"/>
              <a:t>Bias between surface reflection dielectric (field) and velocity dielectric (lab)</a:t>
            </a:r>
          </a:p>
          <a:p>
            <a:pPr lvl="1"/>
            <a:r>
              <a:rPr lang="en-US" dirty="0"/>
              <a:t>Use magnetic susceptibility meter</a:t>
            </a:r>
          </a:p>
          <a:p>
            <a:r>
              <a:rPr lang="en-US" dirty="0"/>
              <a:t>Moisture presence</a:t>
            </a:r>
          </a:p>
          <a:p>
            <a:pPr lvl="1"/>
            <a:r>
              <a:rPr lang="en-US" sz="2500" dirty="0"/>
              <a:t>Use moisture gauge?</a:t>
            </a:r>
          </a:p>
          <a:p>
            <a:r>
              <a:rPr lang="en-US" dirty="0">
                <a:solidFill>
                  <a:srgbClr val="FF0000"/>
                </a:solidFill>
              </a:rPr>
              <a:t>Use of Puck thickness that is consistently too high or low</a:t>
            </a:r>
          </a:p>
          <a:p>
            <a:pPr lvl="1"/>
            <a:r>
              <a:rPr lang="en-US" dirty="0">
                <a:solidFill>
                  <a:srgbClr val="FF0000"/>
                </a:solidFill>
              </a:rPr>
              <a:t>Thickness Gage shows no significant thickness error in Gyratory readout</a:t>
            </a:r>
          </a:p>
          <a:p>
            <a:pPr lvl="1"/>
            <a:r>
              <a:rPr lang="en-US" dirty="0">
                <a:solidFill>
                  <a:srgbClr val="FF0000"/>
                </a:solidFill>
              </a:rPr>
              <a:t>Some variability in high voids</a:t>
            </a: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26</a:t>
            </a:fld>
            <a:endParaRPr lang="en-US" dirty="0"/>
          </a:p>
        </p:txBody>
      </p:sp>
      <p:pic>
        <p:nvPicPr>
          <p:cNvPr id="7" name="Picture 6">
            <a:extLst>
              <a:ext uri="{FF2B5EF4-FFF2-40B4-BE49-F238E27FC236}">
                <a16:creationId xmlns:a16="http://schemas.microsoft.com/office/drawing/2014/main" id="{BCBC1D21-6CB2-49AA-9CE6-9FA39D46019B}"/>
              </a:ext>
            </a:extLst>
          </p:cNvPr>
          <p:cNvPicPr>
            <a:picLocks noChangeAspect="1"/>
          </p:cNvPicPr>
          <p:nvPr/>
        </p:nvPicPr>
        <p:blipFill rotWithShape="1">
          <a:blip r:embed="rId2"/>
          <a:srcRect l="47778" t="11149"/>
          <a:stretch/>
        </p:blipFill>
        <p:spPr>
          <a:xfrm>
            <a:off x="5768618" y="1519144"/>
            <a:ext cx="5355040" cy="4837205"/>
          </a:xfrm>
          <a:prstGeom prst="rect">
            <a:avLst/>
          </a:prstGeom>
        </p:spPr>
      </p:pic>
    </p:spTree>
    <p:extLst>
      <p:ext uri="{BB962C8B-B14F-4D97-AF65-F5344CB8AC3E}">
        <p14:creationId xmlns:p14="http://schemas.microsoft.com/office/powerpoint/2010/main" val="3433244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Potential Sources of Error or Bias: Puck Thickness Sensitivity</a:t>
            </a:r>
          </a:p>
        </p:txBody>
      </p:sp>
      <p:sp>
        <p:nvSpPr>
          <p:cNvPr id="3" name="Content Placeholder 2"/>
          <p:cNvSpPr>
            <a:spLocks noGrp="1"/>
          </p:cNvSpPr>
          <p:nvPr>
            <p:ph idx="1"/>
          </p:nvPr>
        </p:nvSpPr>
        <p:spPr>
          <a:xfrm>
            <a:off x="150920" y="1825625"/>
            <a:ext cx="7066626" cy="1734321"/>
          </a:xfrm>
        </p:spPr>
        <p:txBody>
          <a:bodyPr>
            <a:normAutofit fontScale="92500" lnSpcReduction="10000"/>
          </a:bodyPr>
          <a:lstStyle/>
          <a:p>
            <a:r>
              <a:rPr lang="en-US" dirty="0"/>
              <a:t>Precise puck thickness equipment shows generally good agreement with gyratory readouts</a:t>
            </a:r>
          </a:p>
          <a:p>
            <a:pPr lvl="1"/>
            <a:r>
              <a:rPr lang="en-US" dirty="0"/>
              <a:t>Saved one puck per day: 46 pucks</a:t>
            </a:r>
          </a:p>
          <a:p>
            <a:pPr lvl="1"/>
            <a:r>
              <a:rPr lang="en-US" dirty="0"/>
              <a:t>Compared gyratory reading to puck thickness measurement</a:t>
            </a: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27</a:t>
            </a:fld>
            <a:endParaRPr lang="en-US" dirty="0"/>
          </a:p>
        </p:txBody>
      </p:sp>
      <p:pic>
        <p:nvPicPr>
          <p:cNvPr id="9" name="Picture 8">
            <a:extLst>
              <a:ext uri="{FF2B5EF4-FFF2-40B4-BE49-F238E27FC236}">
                <a16:creationId xmlns:a16="http://schemas.microsoft.com/office/drawing/2014/main" id="{4035D217-7CDF-4E3B-A9DC-58354702B4DA}"/>
              </a:ext>
            </a:extLst>
          </p:cNvPr>
          <p:cNvPicPr>
            <a:picLocks noChangeAspect="1"/>
          </p:cNvPicPr>
          <p:nvPr/>
        </p:nvPicPr>
        <p:blipFill>
          <a:blip r:embed="rId2"/>
          <a:stretch>
            <a:fillRect/>
          </a:stretch>
        </p:blipFill>
        <p:spPr>
          <a:xfrm>
            <a:off x="7320540" y="1547806"/>
            <a:ext cx="3657600" cy="5173668"/>
          </a:xfrm>
          <a:prstGeom prst="rect">
            <a:avLst/>
          </a:prstGeom>
        </p:spPr>
      </p:pic>
      <p:pic>
        <p:nvPicPr>
          <p:cNvPr id="11" name="Picture 10">
            <a:extLst>
              <a:ext uri="{FF2B5EF4-FFF2-40B4-BE49-F238E27FC236}">
                <a16:creationId xmlns:a16="http://schemas.microsoft.com/office/drawing/2014/main" id="{E89231F5-A623-47BC-8F9A-564139799FA6}"/>
              </a:ext>
            </a:extLst>
          </p:cNvPr>
          <p:cNvPicPr>
            <a:picLocks noChangeAspect="1"/>
          </p:cNvPicPr>
          <p:nvPr/>
        </p:nvPicPr>
        <p:blipFill>
          <a:blip r:embed="rId3"/>
          <a:stretch>
            <a:fillRect/>
          </a:stretch>
        </p:blipFill>
        <p:spPr>
          <a:xfrm>
            <a:off x="1015316" y="3429000"/>
            <a:ext cx="5669280" cy="3024610"/>
          </a:xfrm>
          <a:prstGeom prst="rect">
            <a:avLst/>
          </a:prstGeom>
        </p:spPr>
      </p:pic>
    </p:spTree>
    <p:extLst>
      <p:ext uri="{BB962C8B-B14F-4D97-AF65-F5344CB8AC3E}">
        <p14:creationId xmlns:p14="http://schemas.microsoft.com/office/powerpoint/2010/main" val="1201990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Initial evaluation of sources of bias</a:t>
            </a:r>
          </a:p>
        </p:txBody>
      </p:sp>
      <p:sp>
        <p:nvSpPr>
          <p:cNvPr id="3" name="Content Placeholder 2"/>
          <p:cNvSpPr>
            <a:spLocks noGrp="1"/>
          </p:cNvSpPr>
          <p:nvPr>
            <p:ph idx="1"/>
          </p:nvPr>
        </p:nvSpPr>
        <p:spPr>
          <a:xfrm>
            <a:off x="186432" y="1405466"/>
            <a:ext cx="7084380" cy="4844414"/>
          </a:xfrm>
        </p:spPr>
        <p:txBody>
          <a:bodyPr vert="horz" lIns="91440" tIns="45720" rIns="91440" bIns="45720" rtlCol="0">
            <a:normAutofit fontScale="77500" lnSpcReduction="20000"/>
          </a:bodyPr>
          <a:lstStyle/>
          <a:p>
            <a:r>
              <a:rPr lang="en-US" dirty="0"/>
              <a:t>Effect of Temperature</a:t>
            </a:r>
          </a:p>
          <a:p>
            <a:pPr lvl="1"/>
            <a:r>
              <a:rPr lang="en-US" dirty="0">
                <a:solidFill>
                  <a:srgbClr val="FF0000"/>
                </a:solidFill>
              </a:rPr>
              <a:t>Sensor internal</a:t>
            </a:r>
          </a:p>
          <a:p>
            <a:pPr lvl="1"/>
            <a:r>
              <a:rPr lang="en-US" dirty="0"/>
              <a:t>Pavement surface</a:t>
            </a:r>
          </a:p>
          <a:p>
            <a:pPr lvl="1"/>
            <a:r>
              <a:rPr lang="en-US" dirty="0"/>
              <a:t>Puck temperature</a:t>
            </a:r>
          </a:p>
          <a:p>
            <a:pPr marL="457200" lvl="1" indent="0">
              <a:buNone/>
            </a:pPr>
            <a:r>
              <a:rPr lang="en-US" dirty="0"/>
              <a:t>Heating history of the antenna from one day to the next</a:t>
            </a:r>
          </a:p>
          <a:p>
            <a:pPr lvl="2"/>
            <a:r>
              <a:rPr lang="en-US" dirty="0"/>
              <a:t>Potential impact up to 0.1 difference in dielectric</a:t>
            </a:r>
          </a:p>
          <a:p>
            <a:pPr lvl="2"/>
            <a:r>
              <a:rPr lang="en-US" dirty="0"/>
              <a:t>If antenna temperature calibration has changed since factory </a:t>
            </a:r>
            <a:r>
              <a:rPr lang="en-US" dirty="0" err="1"/>
              <a:t>cal</a:t>
            </a:r>
            <a:r>
              <a:rPr lang="en-US" dirty="0"/>
              <a:t>, this difference could be greater than 0.1</a:t>
            </a:r>
          </a:p>
          <a:p>
            <a:r>
              <a:rPr lang="en-US" dirty="0"/>
              <a:t>Using the approximation that a 1% change in amplitude translates to about a 1.2% change in voids, it is observed(left size) that the vast majority of the core measurements have a normalized amplitude that is 0.995 or greater. This means that </a:t>
            </a:r>
            <a:r>
              <a:rPr lang="en-US" dirty="0">
                <a:solidFill>
                  <a:srgbClr val="FF0000"/>
                </a:solidFill>
              </a:rPr>
              <a:t>any temperature correction applied to the measurements would modify the calculated % voids by about 0.6 or less</a:t>
            </a:r>
            <a:r>
              <a:rPr lang="en-US" dirty="0"/>
              <a:t>. </a:t>
            </a:r>
          </a:p>
          <a:p>
            <a:pPr lvl="2"/>
            <a:endParaRPr lang="en-US" dirty="0"/>
          </a:p>
          <a:p>
            <a:pPr lvl="2"/>
            <a:endParaRPr lang="en-US" dirty="0"/>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28</a:t>
            </a:fld>
            <a:endParaRPr lang="en-US" dirty="0"/>
          </a:p>
        </p:txBody>
      </p:sp>
      <p:pic>
        <p:nvPicPr>
          <p:cNvPr id="8" name="Content Placeholder 3">
            <a:extLst>
              <a:ext uri="{FF2B5EF4-FFF2-40B4-BE49-F238E27FC236}">
                <a16:creationId xmlns:a16="http://schemas.microsoft.com/office/drawing/2014/main" id="{22C22BFC-719D-435D-96A2-1826DDA52BB4}"/>
              </a:ext>
            </a:extLst>
          </p:cNvPr>
          <p:cNvPicPr>
            <a:picLocks noChangeAspect="1"/>
          </p:cNvPicPr>
          <p:nvPr/>
        </p:nvPicPr>
        <p:blipFill>
          <a:blip r:embed="rId2"/>
          <a:stretch>
            <a:fillRect/>
          </a:stretch>
        </p:blipFill>
        <p:spPr>
          <a:xfrm>
            <a:off x="7522405" y="1467976"/>
            <a:ext cx="4386539" cy="4487197"/>
          </a:xfrm>
          <a:prstGeom prst="rect">
            <a:avLst/>
          </a:prstGeom>
        </p:spPr>
      </p:pic>
    </p:spTree>
    <p:extLst>
      <p:ext uri="{BB962C8B-B14F-4D97-AF65-F5344CB8AC3E}">
        <p14:creationId xmlns:p14="http://schemas.microsoft.com/office/powerpoint/2010/main" val="3336275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Initial evaluation of sources of bias</a:t>
            </a:r>
          </a:p>
        </p:txBody>
      </p:sp>
      <p:sp>
        <p:nvSpPr>
          <p:cNvPr id="3" name="Content Placeholder 2"/>
          <p:cNvSpPr>
            <a:spLocks noGrp="1"/>
          </p:cNvSpPr>
          <p:nvPr>
            <p:ph idx="1"/>
          </p:nvPr>
        </p:nvSpPr>
        <p:spPr>
          <a:xfrm>
            <a:off x="186432" y="1405466"/>
            <a:ext cx="4669653" cy="4844414"/>
          </a:xfrm>
        </p:spPr>
        <p:txBody>
          <a:bodyPr vert="horz" lIns="91440" tIns="45720" rIns="91440" bIns="45720" rtlCol="0">
            <a:normAutofit/>
          </a:bodyPr>
          <a:lstStyle/>
          <a:p>
            <a:r>
              <a:rPr lang="en-US" dirty="0"/>
              <a:t>Effect of Temperature</a:t>
            </a:r>
          </a:p>
          <a:p>
            <a:pPr lvl="1"/>
            <a:r>
              <a:rPr lang="en-US" dirty="0"/>
              <a:t>Sensor internal</a:t>
            </a:r>
          </a:p>
          <a:p>
            <a:pPr lvl="1"/>
            <a:r>
              <a:rPr lang="en-US" dirty="0">
                <a:solidFill>
                  <a:srgbClr val="FF0000"/>
                </a:solidFill>
              </a:rPr>
              <a:t>Pavement surface</a:t>
            </a:r>
          </a:p>
          <a:p>
            <a:pPr lvl="1"/>
            <a:r>
              <a:rPr lang="en-US" dirty="0"/>
              <a:t>Puck temperature</a:t>
            </a:r>
          </a:p>
          <a:p>
            <a:pPr marL="457200" lvl="1" indent="0">
              <a:buNone/>
            </a:pPr>
            <a:r>
              <a:rPr lang="en-US" dirty="0"/>
              <a:t>Increase in dielectric per change in temperature approximately 0.1 dielectric per 100 degrees Fahrenheit</a:t>
            </a:r>
          </a:p>
          <a:p>
            <a:pPr marL="457200" lvl="1" indent="0">
              <a:buNone/>
            </a:pPr>
            <a:r>
              <a:rPr lang="en-US" dirty="0"/>
              <a:t>	Not significant enough to explain difference.</a:t>
            </a:r>
          </a:p>
          <a:p>
            <a:pPr lvl="2"/>
            <a:endParaRPr lang="en-US" dirty="0"/>
          </a:p>
          <a:p>
            <a:pPr lvl="2"/>
            <a:endParaRPr lang="en-US" dirty="0"/>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29</a:t>
            </a:fld>
            <a:endParaRPr lang="en-US" dirty="0"/>
          </a:p>
        </p:txBody>
      </p:sp>
      <p:pic>
        <p:nvPicPr>
          <p:cNvPr id="10" name="Picture 9" descr="A picture containing text, furniture, mat&#10;&#10;Description automatically generated">
            <a:extLst>
              <a:ext uri="{FF2B5EF4-FFF2-40B4-BE49-F238E27FC236}">
                <a16:creationId xmlns:a16="http://schemas.microsoft.com/office/drawing/2014/main" id="{919A659F-0331-4077-8B17-395860CEE994}"/>
              </a:ext>
            </a:extLst>
          </p:cNvPr>
          <p:cNvPicPr/>
          <p:nvPr/>
        </p:nvPicPr>
        <p:blipFill rotWithShape="1">
          <a:blip r:embed="rId2" cstate="print">
            <a:extLst>
              <a:ext uri="{28A0092B-C50C-407E-A947-70E740481C1C}">
                <a14:useLocalDpi xmlns:a14="http://schemas.microsoft.com/office/drawing/2010/main" val="0"/>
              </a:ext>
            </a:extLst>
          </a:blip>
          <a:srcRect t="17973" b="9876"/>
          <a:stretch/>
        </p:blipFill>
        <p:spPr bwMode="auto">
          <a:xfrm>
            <a:off x="4973206" y="1405466"/>
            <a:ext cx="2867025" cy="275780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05BDACB7-D093-45F9-9F8F-78EECF6DD834}"/>
              </a:ext>
            </a:extLst>
          </p:cNvPr>
          <p:cNvPicPr>
            <a:picLocks noChangeAspect="1"/>
          </p:cNvPicPr>
          <p:nvPr/>
        </p:nvPicPr>
        <p:blipFill>
          <a:blip r:embed="rId3"/>
          <a:stretch>
            <a:fillRect/>
          </a:stretch>
        </p:blipFill>
        <p:spPr>
          <a:xfrm>
            <a:off x="5662956" y="4295558"/>
            <a:ext cx="5944115" cy="2371550"/>
          </a:xfrm>
          <a:prstGeom prst="rect">
            <a:avLst/>
          </a:prstGeom>
        </p:spPr>
      </p:pic>
      <p:pic>
        <p:nvPicPr>
          <p:cNvPr id="12" name="Picture 11" descr="A picture containing object&#10;&#10;Description automatically generated">
            <a:extLst>
              <a:ext uri="{FF2B5EF4-FFF2-40B4-BE49-F238E27FC236}">
                <a16:creationId xmlns:a16="http://schemas.microsoft.com/office/drawing/2014/main" id="{F52F8A43-0DC1-4364-9934-434C74C31FA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063771" y="1505796"/>
            <a:ext cx="3543300" cy="2657475"/>
          </a:xfrm>
          <a:prstGeom prst="rect">
            <a:avLst/>
          </a:prstGeom>
        </p:spPr>
      </p:pic>
    </p:spTree>
    <p:extLst>
      <p:ext uri="{BB962C8B-B14F-4D97-AF65-F5344CB8AC3E}">
        <p14:creationId xmlns:p14="http://schemas.microsoft.com/office/powerpoint/2010/main" val="368513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Data Consistency Check</a:t>
            </a:r>
            <a:endParaRPr lang="en-US" sz="2000" i="1"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3</a:t>
            </a:fld>
            <a:endParaRPr lang="en-US" dirty="0"/>
          </a:p>
        </p:txBody>
      </p:sp>
      <p:sp>
        <p:nvSpPr>
          <p:cNvPr id="20" name="Content Placeholder 21">
            <a:extLst>
              <a:ext uri="{FF2B5EF4-FFF2-40B4-BE49-F238E27FC236}">
                <a16:creationId xmlns:a16="http://schemas.microsoft.com/office/drawing/2014/main" id="{9B26E596-0CA5-4A42-AB05-A88804FCF086}"/>
              </a:ext>
            </a:extLst>
          </p:cNvPr>
          <p:cNvSpPr txBox="1">
            <a:spLocks/>
          </p:cNvSpPr>
          <p:nvPr/>
        </p:nvSpPr>
        <p:spPr>
          <a:xfrm>
            <a:off x="149035" y="1459964"/>
            <a:ext cx="3558899" cy="561783"/>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On-Site Result: Swerve</a:t>
            </a:r>
          </a:p>
          <a:p>
            <a:pPr lvl="1"/>
            <a:endParaRPr lang="en-US" dirty="0"/>
          </a:p>
        </p:txBody>
      </p:sp>
      <p:sp>
        <p:nvSpPr>
          <p:cNvPr id="16" name="TextBox 15">
            <a:extLst>
              <a:ext uri="{FF2B5EF4-FFF2-40B4-BE49-F238E27FC236}">
                <a16:creationId xmlns:a16="http://schemas.microsoft.com/office/drawing/2014/main" id="{A840F467-D7F1-441E-8922-0D80FC9C0965}"/>
              </a:ext>
            </a:extLst>
          </p:cNvPr>
          <p:cNvSpPr txBox="1"/>
          <p:nvPr/>
        </p:nvSpPr>
        <p:spPr>
          <a:xfrm>
            <a:off x="3614443" y="5991887"/>
            <a:ext cx="3850690" cy="369332"/>
          </a:xfrm>
          <a:prstGeom prst="rect">
            <a:avLst/>
          </a:prstGeom>
          <a:noFill/>
        </p:spPr>
        <p:txBody>
          <a:bodyPr wrap="square">
            <a:spAutoFit/>
          </a:bodyPr>
          <a:lstStyle/>
          <a:p>
            <a:r>
              <a:rPr lang="en-US" dirty="0">
                <a:hlinkClick r:id="rId2"/>
              </a:rPr>
              <a:t>https://youtu.be/A3j870wC2dA?t=285</a:t>
            </a:r>
            <a:endParaRPr lang="en-US" dirty="0"/>
          </a:p>
        </p:txBody>
      </p:sp>
      <p:pic>
        <p:nvPicPr>
          <p:cNvPr id="4" name="Picture 3">
            <a:extLst>
              <a:ext uri="{FF2B5EF4-FFF2-40B4-BE49-F238E27FC236}">
                <a16:creationId xmlns:a16="http://schemas.microsoft.com/office/drawing/2014/main" id="{5F88A121-CCCA-456B-BE15-9D7AB3E58B11}"/>
              </a:ext>
            </a:extLst>
          </p:cNvPr>
          <p:cNvPicPr>
            <a:picLocks noChangeAspect="1"/>
          </p:cNvPicPr>
          <p:nvPr/>
        </p:nvPicPr>
        <p:blipFill>
          <a:blip r:embed="rId3"/>
          <a:stretch>
            <a:fillRect/>
          </a:stretch>
        </p:blipFill>
        <p:spPr>
          <a:xfrm>
            <a:off x="1766656" y="1894232"/>
            <a:ext cx="7315200" cy="4097655"/>
          </a:xfrm>
          <a:prstGeom prst="rect">
            <a:avLst/>
          </a:prstGeom>
        </p:spPr>
      </p:pic>
    </p:spTree>
    <p:extLst>
      <p:ext uri="{BB962C8B-B14F-4D97-AF65-F5344CB8AC3E}">
        <p14:creationId xmlns:p14="http://schemas.microsoft.com/office/powerpoint/2010/main" val="324455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Initial evaluation of sources of bias</a:t>
            </a:r>
          </a:p>
        </p:txBody>
      </p:sp>
      <p:sp>
        <p:nvSpPr>
          <p:cNvPr id="3" name="Content Placeholder 2"/>
          <p:cNvSpPr>
            <a:spLocks noGrp="1"/>
          </p:cNvSpPr>
          <p:nvPr>
            <p:ph idx="1"/>
          </p:nvPr>
        </p:nvSpPr>
        <p:spPr>
          <a:xfrm>
            <a:off x="186432" y="1405466"/>
            <a:ext cx="4669653" cy="4844414"/>
          </a:xfrm>
        </p:spPr>
        <p:txBody>
          <a:bodyPr vert="horz" lIns="91440" tIns="45720" rIns="91440" bIns="45720" rtlCol="0">
            <a:normAutofit/>
          </a:bodyPr>
          <a:lstStyle/>
          <a:p>
            <a:r>
              <a:rPr lang="en-US" dirty="0"/>
              <a:t>Effect of Temperature</a:t>
            </a:r>
          </a:p>
          <a:p>
            <a:pPr lvl="1"/>
            <a:r>
              <a:rPr lang="en-US" dirty="0"/>
              <a:t>Sensor internal</a:t>
            </a:r>
          </a:p>
          <a:p>
            <a:pPr lvl="1"/>
            <a:r>
              <a:rPr lang="en-US" dirty="0"/>
              <a:t>Pavement surface</a:t>
            </a:r>
          </a:p>
          <a:p>
            <a:pPr lvl="1"/>
            <a:r>
              <a:rPr lang="en-US" dirty="0">
                <a:solidFill>
                  <a:srgbClr val="FF0000"/>
                </a:solidFill>
              </a:rPr>
              <a:t>Puck temperature</a:t>
            </a:r>
          </a:p>
          <a:p>
            <a:pPr marL="457200" lvl="1" indent="0">
              <a:buNone/>
            </a:pPr>
            <a:r>
              <a:rPr lang="en-US" dirty="0"/>
              <a:t>Increase in dielectric per change in temperature approximately 0.08  dielectric per 100 degrees Fahrenheit</a:t>
            </a:r>
          </a:p>
          <a:p>
            <a:pPr marL="457200" lvl="1" indent="0">
              <a:buNone/>
            </a:pPr>
            <a:r>
              <a:rPr lang="en-US" dirty="0"/>
              <a:t>	Not significant enough to explain difference.</a:t>
            </a:r>
          </a:p>
          <a:p>
            <a:pPr lvl="2"/>
            <a:endParaRPr lang="en-US" dirty="0"/>
          </a:p>
          <a:p>
            <a:pPr lvl="2"/>
            <a:endParaRPr lang="en-US" dirty="0"/>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30</a:t>
            </a:fld>
            <a:endParaRPr lang="en-US" dirty="0"/>
          </a:p>
        </p:txBody>
      </p:sp>
      <p:pic>
        <p:nvPicPr>
          <p:cNvPr id="12" name="Picture 11">
            <a:extLst>
              <a:ext uri="{FF2B5EF4-FFF2-40B4-BE49-F238E27FC236}">
                <a16:creationId xmlns:a16="http://schemas.microsoft.com/office/drawing/2014/main" id="{AAAF2FD5-2138-4E38-A287-5E57667BAB24}"/>
              </a:ext>
            </a:extLst>
          </p:cNvPr>
          <p:cNvPicPr>
            <a:picLocks noChangeAspect="1"/>
          </p:cNvPicPr>
          <p:nvPr/>
        </p:nvPicPr>
        <p:blipFill>
          <a:blip r:embed="rId2"/>
          <a:stretch>
            <a:fillRect/>
          </a:stretch>
        </p:blipFill>
        <p:spPr>
          <a:xfrm>
            <a:off x="4856085" y="1405466"/>
            <a:ext cx="5534025" cy="5029200"/>
          </a:xfrm>
          <a:prstGeom prst="rect">
            <a:avLst/>
          </a:prstGeom>
        </p:spPr>
      </p:pic>
      <p:pic>
        <p:nvPicPr>
          <p:cNvPr id="14" name="Picture 13">
            <a:extLst>
              <a:ext uri="{FF2B5EF4-FFF2-40B4-BE49-F238E27FC236}">
                <a16:creationId xmlns:a16="http://schemas.microsoft.com/office/drawing/2014/main" id="{20C47040-D33B-4953-A845-5BB4A9D232BE}"/>
              </a:ext>
            </a:extLst>
          </p:cNvPr>
          <p:cNvPicPr>
            <a:picLocks noChangeAspect="1"/>
          </p:cNvPicPr>
          <p:nvPr/>
        </p:nvPicPr>
        <p:blipFill>
          <a:blip r:embed="rId3"/>
          <a:stretch>
            <a:fillRect/>
          </a:stretch>
        </p:blipFill>
        <p:spPr>
          <a:xfrm>
            <a:off x="4856085" y="3186170"/>
            <a:ext cx="7315200" cy="3677335"/>
          </a:xfrm>
          <a:prstGeom prst="rect">
            <a:avLst/>
          </a:prstGeom>
        </p:spPr>
      </p:pic>
    </p:spTree>
    <p:extLst>
      <p:ext uri="{BB962C8B-B14F-4D97-AF65-F5344CB8AC3E}">
        <p14:creationId xmlns:p14="http://schemas.microsoft.com/office/powerpoint/2010/main" val="402520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Initial evaluation of sources of bias</a:t>
            </a:r>
          </a:p>
        </p:txBody>
      </p:sp>
      <p:sp>
        <p:nvSpPr>
          <p:cNvPr id="3" name="Content Placeholder 2"/>
          <p:cNvSpPr>
            <a:spLocks noGrp="1"/>
          </p:cNvSpPr>
          <p:nvPr>
            <p:ph idx="1"/>
          </p:nvPr>
        </p:nvSpPr>
        <p:spPr>
          <a:xfrm>
            <a:off x="186432" y="1405465"/>
            <a:ext cx="12005568" cy="1415283"/>
          </a:xfrm>
        </p:spPr>
        <p:txBody>
          <a:bodyPr vert="horz" lIns="91440" tIns="45720" rIns="91440" bIns="45720" rtlCol="0">
            <a:normAutofit/>
          </a:bodyPr>
          <a:lstStyle/>
          <a:p>
            <a:r>
              <a:rPr lang="en-US" dirty="0"/>
              <a:t>Effect of Sensor Height: Highly variable if deviated from height at metal plate calibration</a:t>
            </a:r>
          </a:p>
          <a:p>
            <a:pPr lvl="1"/>
            <a:r>
              <a:rPr lang="en-US" dirty="0"/>
              <a:t>Can be a change of over 0.1 dielectric for a 0.2 in. change in height. </a:t>
            </a:r>
          </a:p>
          <a:p>
            <a:pPr lvl="1"/>
            <a:endParaRPr lang="en-US" dirty="0"/>
          </a:p>
          <a:p>
            <a:pPr lvl="2"/>
            <a:endParaRPr lang="en-US" dirty="0"/>
          </a:p>
          <a:p>
            <a:pPr lvl="2"/>
            <a:endParaRPr lang="en-US" dirty="0"/>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31</a:t>
            </a:fld>
            <a:endParaRPr lang="en-US" dirty="0"/>
          </a:p>
        </p:txBody>
      </p:sp>
      <p:pic>
        <p:nvPicPr>
          <p:cNvPr id="7" name="Picture 6">
            <a:extLst>
              <a:ext uri="{FF2B5EF4-FFF2-40B4-BE49-F238E27FC236}">
                <a16:creationId xmlns:a16="http://schemas.microsoft.com/office/drawing/2014/main" id="{19C03A22-E1FB-4039-B1E6-F249DD22C7FC}"/>
              </a:ext>
            </a:extLst>
          </p:cNvPr>
          <p:cNvPicPr>
            <a:picLocks noChangeAspect="1"/>
          </p:cNvPicPr>
          <p:nvPr/>
        </p:nvPicPr>
        <p:blipFill>
          <a:blip r:embed="rId2"/>
          <a:stretch>
            <a:fillRect/>
          </a:stretch>
        </p:blipFill>
        <p:spPr>
          <a:xfrm>
            <a:off x="0" y="2820749"/>
            <a:ext cx="5669280" cy="3375758"/>
          </a:xfrm>
          <a:prstGeom prst="rect">
            <a:avLst/>
          </a:prstGeom>
        </p:spPr>
      </p:pic>
      <p:pic>
        <p:nvPicPr>
          <p:cNvPr id="8" name="Picture 7">
            <a:extLst>
              <a:ext uri="{FF2B5EF4-FFF2-40B4-BE49-F238E27FC236}">
                <a16:creationId xmlns:a16="http://schemas.microsoft.com/office/drawing/2014/main" id="{E0F74034-CE2D-43F7-90F7-96B45F290322}"/>
              </a:ext>
            </a:extLst>
          </p:cNvPr>
          <p:cNvPicPr>
            <a:picLocks noChangeAspect="1"/>
          </p:cNvPicPr>
          <p:nvPr/>
        </p:nvPicPr>
        <p:blipFill>
          <a:blip r:embed="rId3"/>
          <a:stretch>
            <a:fillRect/>
          </a:stretch>
        </p:blipFill>
        <p:spPr>
          <a:xfrm>
            <a:off x="6519168" y="2820749"/>
            <a:ext cx="5486400" cy="3266858"/>
          </a:xfrm>
          <a:prstGeom prst="rect">
            <a:avLst/>
          </a:prstGeom>
        </p:spPr>
      </p:pic>
    </p:spTree>
    <p:extLst>
      <p:ext uri="{BB962C8B-B14F-4D97-AF65-F5344CB8AC3E}">
        <p14:creationId xmlns:p14="http://schemas.microsoft.com/office/powerpoint/2010/main" val="2817624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Initial evaluation of sources of bias</a:t>
            </a:r>
          </a:p>
        </p:txBody>
      </p:sp>
      <p:sp>
        <p:nvSpPr>
          <p:cNvPr id="3" name="Content Placeholder 2"/>
          <p:cNvSpPr>
            <a:spLocks noGrp="1"/>
          </p:cNvSpPr>
          <p:nvPr>
            <p:ph idx="1"/>
          </p:nvPr>
        </p:nvSpPr>
        <p:spPr>
          <a:xfrm>
            <a:off x="186432" y="1405466"/>
            <a:ext cx="4669653" cy="4844414"/>
          </a:xfrm>
        </p:spPr>
        <p:txBody>
          <a:bodyPr vert="horz" lIns="91440" tIns="45720" rIns="91440" bIns="45720" rtlCol="0">
            <a:normAutofit/>
          </a:bodyPr>
          <a:lstStyle/>
          <a:p>
            <a:r>
              <a:rPr lang="en-US" dirty="0"/>
              <a:t>Effect of Sensor Height</a:t>
            </a:r>
          </a:p>
          <a:p>
            <a:pPr lvl="2"/>
            <a:endParaRPr lang="en-US" dirty="0"/>
          </a:p>
          <a:p>
            <a:pPr lvl="2"/>
            <a:endParaRPr lang="en-US" dirty="0"/>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32</a:t>
            </a:fld>
            <a:endParaRPr lang="en-US" dirty="0"/>
          </a:p>
        </p:txBody>
      </p:sp>
      <p:pic>
        <p:nvPicPr>
          <p:cNvPr id="11" name="Content Placeholder 3">
            <a:extLst>
              <a:ext uri="{FF2B5EF4-FFF2-40B4-BE49-F238E27FC236}">
                <a16:creationId xmlns:a16="http://schemas.microsoft.com/office/drawing/2014/main" id="{B4AC23D9-B055-46D2-9AFA-7001EA8FE6E8}"/>
              </a:ext>
            </a:extLst>
          </p:cNvPr>
          <p:cNvPicPr>
            <a:picLocks noChangeAspect="1"/>
          </p:cNvPicPr>
          <p:nvPr/>
        </p:nvPicPr>
        <p:blipFill>
          <a:blip r:embed="rId2"/>
          <a:stretch>
            <a:fillRect/>
          </a:stretch>
        </p:blipFill>
        <p:spPr>
          <a:xfrm>
            <a:off x="5955792" y="1969463"/>
            <a:ext cx="3515999" cy="3511968"/>
          </a:xfrm>
          <a:prstGeom prst="rect">
            <a:avLst/>
          </a:prstGeom>
        </p:spPr>
      </p:pic>
      <p:pic>
        <p:nvPicPr>
          <p:cNvPr id="13" name="Picture 12">
            <a:extLst>
              <a:ext uri="{FF2B5EF4-FFF2-40B4-BE49-F238E27FC236}">
                <a16:creationId xmlns:a16="http://schemas.microsoft.com/office/drawing/2014/main" id="{A1BFF570-89B3-4616-8311-C099D9B69789}"/>
              </a:ext>
            </a:extLst>
          </p:cNvPr>
          <p:cNvPicPr>
            <a:picLocks noChangeAspect="1"/>
          </p:cNvPicPr>
          <p:nvPr/>
        </p:nvPicPr>
        <p:blipFill>
          <a:blip r:embed="rId3"/>
          <a:stretch>
            <a:fillRect/>
          </a:stretch>
        </p:blipFill>
        <p:spPr>
          <a:xfrm>
            <a:off x="1999487" y="1969463"/>
            <a:ext cx="3323637" cy="3367057"/>
          </a:xfrm>
          <a:prstGeom prst="rect">
            <a:avLst/>
          </a:prstGeom>
        </p:spPr>
      </p:pic>
      <p:sp>
        <p:nvSpPr>
          <p:cNvPr id="14" name="TextBox 13">
            <a:extLst>
              <a:ext uri="{FF2B5EF4-FFF2-40B4-BE49-F238E27FC236}">
                <a16:creationId xmlns:a16="http://schemas.microsoft.com/office/drawing/2014/main" id="{8C3EC912-214F-4DFF-8600-6500A990A7C4}"/>
              </a:ext>
            </a:extLst>
          </p:cNvPr>
          <p:cNvSpPr txBox="1"/>
          <p:nvPr/>
        </p:nvSpPr>
        <p:spPr>
          <a:xfrm>
            <a:off x="2639568" y="4404471"/>
            <a:ext cx="843501" cy="369332"/>
          </a:xfrm>
          <a:prstGeom prst="rect">
            <a:avLst/>
          </a:prstGeom>
          <a:noFill/>
        </p:spPr>
        <p:txBody>
          <a:bodyPr wrap="none" rtlCol="0">
            <a:spAutoFit/>
          </a:bodyPr>
          <a:lstStyle/>
          <a:p>
            <a:r>
              <a:rPr lang="en-US" dirty="0"/>
              <a:t>SN 303</a:t>
            </a:r>
          </a:p>
        </p:txBody>
      </p:sp>
      <p:sp>
        <p:nvSpPr>
          <p:cNvPr id="15" name="TextBox 14">
            <a:extLst>
              <a:ext uri="{FF2B5EF4-FFF2-40B4-BE49-F238E27FC236}">
                <a16:creationId xmlns:a16="http://schemas.microsoft.com/office/drawing/2014/main" id="{D8375C32-5BA3-436F-92CC-7B54B9A2CD78}"/>
              </a:ext>
            </a:extLst>
          </p:cNvPr>
          <p:cNvSpPr txBox="1"/>
          <p:nvPr/>
        </p:nvSpPr>
        <p:spPr>
          <a:xfrm>
            <a:off x="6565392" y="4404471"/>
            <a:ext cx="843501" cy="369332"/>
          </a:xfrm>
          <a:prstGeom prst="rect">
            <a:avLst/>
          </a:prstGeom>
          <a:noFill/>
        </p:spPr>
        <p:txBody>
          <a:bodyPr wrap="none" rtlCol="0">
            <a:spAutoFit/>
          </a:bodyPr>
          <a:lstStyle/>
          <a:p>
            <a:r>
              <a:rPr lang="en-US" dirty="0"/>
              <a:t>SN 303</a:t>
            </a:r>
          </a:p>
        </p:txBody>
      </p:sp>
      <p:sp>
        <p:nvSpPr>
          <p:cNvPr id="16" name="TextBox 15">
            <a:extLst>
              <a:ext uri="{FF2B5EF4-FFF2-40B4-BE49-F238E27FC236}">
                <a16:creationId xmlns:a16="http://schemas.microsoft.com/office/drawing/2014/main" id="{C80EB74B-781B-49B6-B6A2-AF19FACDEAA3}"/>
              </a:ext>
            </a:extLst>
          </p:cNvPr>
          <p:cNvSpPr txBox="1"/>
          <p:nvPr/>
        </p:nvSpPr>
        <p:spPr>
          <a:xfrm>
            <a:off x="1557714" y="5481431"/>
            <a:ext cx="9064752" cy="646331"/>
          </a:xfrm>
          <a:prstGeom prst="rect">
            <a:avLst/>
          </a:prstGeom>
          <a:noFill/>
        </p:spPr>
        <p:txBody>
          <a:bodyPr wrap="square" rtlCol="0">
            <a:spAutoFit/>
          </a:bodyPr>
          <a:lstStyle/>
          <a:p>
            <a:r>
              <a:rPr lang="en-US" dirty="0"/>
              <a:t>Comparisons between %Void differences and Metal plate calibration height (left) and height change between the metal plate and core measurements (right) </a:t>
            </a:r>
            <a:r>
              <a:rPr lang="en-US" dirty="0">
                <a:solidFill>
                  <a:srgbClr val="FF0000"/>
                </a:solidFill>
              </a:rPr>
              <a:t>reveal no suspicious trends</a:t>
            </a:r>
            <a:r>
              <a:rPr lang="en-US" dirty="0"/>
              <a:t>.</a:t>
            </a:r>
          </a:p>
        </p:txBody>
      </p:sp>
    </p:spTree>
    <p:extLst>
      <p:ext uri="{BB962C8B-B14F-4D97-AF65-F5344CB8AC3E}">
        <p14:creationId xmlns:p14="http://schemas.microsoft.com/office/powerpoint/2010/main" val="2320399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Initial evaluation of sources of bias</a:t>
            </a:r>
          </a:p>
        </p:txBody>
      </p:sp>
      <p:sp>
        <p:nvSpPr>
          <p:cNvPr id="3" name="Content Placeholder 2"/>
          <p:cNvSpPr>
            <a:spLocks noGrp="1"/>
          </p:cNvSpPr>
          <p:nvPr>
            <p:ph idx="1"/>
          </p:nvPr>
        </p:nvSpPr>
        <p:spPr>
          <a:xfrm>
            <a:off x="186432" y="1405466"/>
            <a:ext cx="5069149" cy="4844414"/>
          </a:xfrm>
        </p:spPr>
        <p:txBody>
          <a:bodyPr vert="horz" lIns="91440" tIns="45720" rIns="91440" bIns="45720" rtlCol="0">
            <a:normAutofit fontScale="92500" lnSpcReduction="20000"/>
          </a:bodyPr>
          <a:lstStyle/>
          <a:p>
            <a:r>
              <a:rPr lang="en-US" dirty="0"/>
              <a:t>Effect of Surface Texture: Potential Segregation?</a:t>
            </a:r>
          </a:p>
          <a:p>
            <a:r>
              <a:rPr lang="en-US" dirty="0"/>
              <a:t>To calculate the data plotted, only the distance-based core file data were used.</a:t>
            </a:r>
          </a:p>
          <a:p>
            <a:r>
              <a:rPr lang="en-US" dirty="0"/>
              <a:t>The standard deviation of the surface reflection amplitude from each scan is divided by the standard deviation of the direct coupling amplitudes.  The averages from all the cores are plotted. Values greater than 1 imply surface texture/lateral variability in dielectrics. There are two anomalous days – day 1 and day 3.</a:t>
            </a:r>
          </a:p>
          <a:p>
            <a:endParaRPr lang="en-US" dirty="0"/>
          </a:p>
          <a:p>
            <a:pPr lvl="2"/>
            <a:endParaRPr lang="en-US" dirty="0"/>
          </a:p>
          <a:p>
            <a:pPr lvl="2"/>
            <a:endParaRPr lang="en-US" dirty="0"/>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33</a:t>
            </a:fld>
            <a:endParaRPr lang="en-US" dirty="0"/>
          </a:p>
        </p:txBody>
      </p:sp>
      <p:pic>
        <p:nvPicPr>
          <p:cNvPr id="8" name="Content Placeholder 5">
            <a:extLst>
              <a:ext uri="{FF2B5EF4-FFF2-40B4-BE49-F238E27FC236}">
                <a16:creationId xmlns:a16="http://schemas.microsoft.com/office/drawing/2014/main" id="{D0A4A99C-0453-4D7A-AF19-1307C8B81D4E}"/>
              </a:ext>
            </a:extLst>
          </p:cNvPr>
          <p:cNvPicPr>
            <a:picLocks noChangeAspect="1"/>
          </p:cNvPicPr>
          <p:nvPr/>
        </p:nvPicPr>
        <p:blipFill>
          <a:blip r:embed="rId2"/>
          <a:stretch>
            <a:fillRect/>
          </a:stretch>
        </p:blipFill>
        <p:spPr>
          <a:xfrm>
            <a:off x="5610688" y="1455551"/>
            <a:ext cx="6309360" cy="4744244"/>
          </a:xfrm>
          <a:prstGeom prst="rect">
            <a:avLst/>
          </a:prstGeom>
        </p:spPr>
      </p:pic>
    </p:spTree>
    <p:extLst>
      <p:ext uri="{BB962C8B-B14F-4D97-AF65-F5344CB8AC3E}">
        <p14:creationId xmlns:p14="http://schemas.microsoft.com/office/powerpoint/2010/main" val="441956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Initial evaluation of sources of bias</a:t>
            </a:r>
          </a:p>
        </p:txBody>
      </p:sp>
      <p:sp>
        <p:nvSpPr>
          <p:cNvPr id="3" name="Content Placeholder 2"/>
          <p:cNvSpPr>
            <a:spLocks noGrp="1"/>
          </p:cNvSpPr>
          <p:nvPr>
            <p:ph idx="1"/>
          </p:nvPr>
        </p:nvSpPr>
        <p:spPr>
          <a:xfrm>
            <a:off x="186433" y="1405466"/>
            <a:ext cx="3258104" cy="4844414"/>
          </a:xfrm>
        </p:spPr>
        <p:txBody>
          <a:bodyPr vert="horz" lIns="91440" tIns="45720" rIns="91440" bIns="45720" rtlCol="0">
            <a:normAutofit fontScale="70000" lnSpcReduction="20000"/>
          </a:bodyPr>
          <a:lstStyle/>
          <a:p>
            <a:r>
              <a:rPr lang="en-US" dirty="0"/>
              <a:t>Effect of Metal Calibration</a:t>
            </a:r>
          </a:p>
          <a:p>
            <a:pPr lvl="1"/>
            <a:r>
              <a:rPr lang="en-US" sz="2400" dirty="0"/>
              <a:t>The calibration from Day 4 was used to process the data because the data from it had the lowest %Void difference. After reprocessing, the average %Voids difference decreased in all the other datasets. The decrease in %Void difference was substantial in Day 2 data. The decrease in %Void difference was not sufficient to entirely remove bias, but the median bias is decreased from 1.9% to 1.3%.</a:t>
            </a:r>
          </a:p>
          <a:p>
            <a:pPr lvl="1"/>
            <a:r>
              <a:rPr lang="en-US" sz="2400" dirty="0"/>
              <a:t>Doesn’t explain shift.</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34</a:t>
            </a:fld>
            <a:endParaRPr lang="en-US" dirty="0"/>
          </a:p>
        </p:txBody>
      </p:sp>
      <p:pic>
        <p:nvPicPr>
          <p:cNvPr id="12" name="Picture 11">
            <a:extLst>
              <a:ext uri="{FF2B5EF4-FFF2-40B4-BE49-F238E27FC236}">
                <a16:creationId xmlns:a16="http://schemas.microsoft.com/office/drawing/2014/main" id="{858242EE-F0F5-495B-91C7-991628663AFD}"/>
              </a:ext>
            </a:extLst>
          </p:cNvPr>
          <p:cNvPicPr>
            <a:picLocks noChangeAspect="1"/>
          </p:cNvPicPr>
          <p:nvPr/>
        </p:nvPicPr>
        <p:blipFill>
          <a:blip r:embed="rId2"/>
          <a:stretch>
            <a:fillRect/>
          </a:stretch>
        </p:blipFill>
        <p:spPr>
          <a:xfrm>
            <a:off x="3586745" y="1689223"/>
            <a:ext cx="8518989" cy="4276901"/>
          </a:xfrm>
          <a:prstGeom prst="rect">
            <a:avLst/>
          </a:prstGeom>
        </p:spPr>
      </p:pic>
    </p:spTree>
    <p:extLst>
      <p:ext uri="{BB962C8B-B14F-4D97-AF65-F5344CB8AC3E}">
        <p14:creationId xmlns:p14="http://schemas.microsoft.com/office/powerpoint/2010/main" val="335956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Evaluation will continue with UNH and others. . . </a:t>
            </a:r>
          </a:p>
        </p:txBody>
      </p:sp>
      <p:sp>
        <p:nvSpPr>
          <p:cNvPr id="3" name="Content Placeholder 2"/>
          <p:cNvSpPr>
            <a:spLocks noGrp="1"/>
          </p:cNvSpPr>
          <p:nvPr>
            <p:ph idx="1"/>
          </p:nvPr>
        </p:nvSpPr>
        <p:spPr>
          <a:xfrm>
            <a:off x="186432" y="1405466"/>
            <a:ext cx="12005567" cy="4844414"/>
          </a:xfrm>
        </p:spPr>
        <p:txBody>
          <a:bodyPr vert="horz" lIns="91440" tIns="45720" rIns="91440" bIns="45720" rtlCol="0">
            <a:normAutofit/>
          </a:bodyPr>
          <a:lstStyle/>
          <a:p>
            <a:r>
              <a:rPr lang="en-US" dirty="0"/>
              <a:t>Will look at other effects in addition to statistical analysis on data:</a:t>
            </a:r>
          </a:p>
          <a:p>
            <a:pPr lvl="1"/>
            <a:r>
              <a:rPr lang="en-US" dirty="0"/>
              <a:t>Mix tested right out of truck for pucks, maybe sample behind paver?</a:t>
            </a: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35</a:t>
            </a:fld>
            <a:endParaRPr lang="en-US" dirty="0"/>
          </a:p>
        </p:txBody>
      </p:sp>
      <p:pic>
        <p:nvPicPr>
          <p:cNvPr id="10" name="Picture 9">
            <a:extLst>
              <a:ext uri="{FF2B5EF4-FFF2-40B4-BE49-F238E27FC236}">
                <a16:creationId xmlns:a16="http://schemas.microsoft.com/office/drawing/2014/main" id="{CAAA375C-2938-48A4-BC86-0E0538F5B68D}"/>
              </a:ext>
            </a:extLst>
          </p:cNvPr>
          <p:cNvPicPr>
            <a:picLocks noChangeAspect="1"/>
          </p:cNvPicPr>
          <p:nvPr/>
        </p:nvPicPr>
        <p:blipFill rotWithShape="1">
          <a:blip r:embed="rId2"/>
          <a:srcRect b="32462"/>
          <a:stretch/>
        </p:blipFill>
        <p:spPr>
          <a:xfrm>
            <a:off x="838200" y="2672172"/>
            <a:ext cx="7772400" cy="3045048"/>
          </a:xfrm>
          <a:prstGeom prst="rect">
            <a:avLst/>
          </a:prstGeom>
        </p:spPr>
      </p:pic>
    </p:spTree>
    <p:extLst>
      <p:ext uri="{BB962C8B-B14F-4D97-AF65-F5344CB8AC3E}">
        <p14:creationId xmlns:p14="http://schemas.microsoft.com/office/powerpoint/2010/main" val="41489888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Density Assessment – Finalized Defect Detection and “PWL (really percent conformance) Released</a:t>
            </a:r>
            <a:br>
              <a:rPr lang="en-US" b="1" dirty="0"/>
            </a:br>
            <a:endParaRPr lang="en-US" sz="2000" i="1"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36</a:t>
            </a:fld>
            <a:endParaRPr lang="en-US" dirty="0"/>
          </a:p>
        </p:txBody>
      </p:sp>
      <p:sp>
        <p:nvSpPr>
          <p:cNvPr id="12" name="TextBox 11">
            <a:extLst>
              <a:ext uri="{FF2B5EF4-FFF2-40B4-BE49-F238E27FC236}">
                <a16:creationId xmlns:a16="http://schemas.microsoft.com/office/drawing/2014/main" id="{123C1501-3ACA-4DDF-9DEC-D472F3D295E3}"/>
              </a:ext>
            </a:extLst>
          </p:cNvPr>
          <p:cNvSpPr txBox="1"/>
          <p:nvPr/>
        </p:nvSpPr>
        <p:spPr>
          <a:xfrm>
            <a:off x="254988" y="1330074"/>
            <a:ext cx="6094378" cy="3976986"/>
          </a:xfrm>
          <a:prstGeom prst="rect">
            <a:avLst/>
          </a:prstGeom>
          <a:noFill/>
        </p:spPr>
        <p:txBody>
          <a:bodyPr wrap="square">
            <a:spAutoFit/>
          </a:bodyPr>
          <a:lstStyle/>
          <a:p>
            <a:pPr marL="0" marR="0">
              <a:spcBef>
                <a:spcPts val="1200"/>
              </a:spcBef>
              <a:spcAft>
                <a:spcPts val="0"/>
              </a:spcAft>
            </a:pPr>
            <a:r>
              <a:rPr lang="en-US" sz="1800" dirty="0">
                <a:effectLst/>
                <a:latin typeface="Calibri" panose="020F0502020204030204" pitchFamily="34" charset="0"/>
                <a:ea typeface="Calibri" panose="020F0502020204030204" pitchFamily="34" charset="0"/>
              </a:rPr>
              <a:t>Email from GSSI last week (11/3):</a:t>
            </a:r>
          </a:p>
          <a:p>
            <a:pPr marL="0" marR="0">
              <a:spcBef>
                <a:spcPts val="1200"/>
              </a:spcBef>
              <a:spcAft>
                <a:spcPts val="0"/>
              </a:spcAft>
            </a:pPr>
            <a:r>
              <a:rPr lang="en-US" sz="1800" dirty="0">
                <a:effectLst/>
                <a:latin typeface="Calibri" panose="020F0502020204030204" pitchFamily="34" charset="0"/>
                <a:ea typeface="Calibri" panose="020F0502020204030204" pitchFamily="34" charset="0"/>
              </a:rPr>
              <a:t>The reason for this email is to provide you information about this update and some of its new features (reports) that can be very helpful to you. </a:t>
            </a:r>
          </a:p>
          <a:p>
            <a:pPr marL="342900" marR="0" lvl="0" indent="-342900">
              <a:lnSpc>
                <a:spcPct val="105000"/>
              </a:lnSpc>
              <a:spcBef>
                <a:spcPts val="120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rPr>
              <a:t>Export Defects – This will export files (both .csv and .</a:t>
            </a:r>
            <a:r>
              <a:rPr lang="en-US" sz="1800" dirty="0" err="1">
                <a:effectLst/>
                <a:latin typeface="Calibri" panose="020F0502020204030204" pitchFamily="34" charset="0"/>
                <a:ea typeface="Times New Roman" panose="02020603050405020304" pitchFamily="18" charset="0"/>
              </a:rPr>
              <a:t>kml</a:t>
            </a:r>
            <a:r>
              <a:rPr lang="en-US" sz="1800" dirty="0">
                <a:effectLst/>
                <a:latin typeface="Calibri" panose="020F0502020204030204" pitchFamily="34" charset="0"/>
                <a:ea typeface="Times New Roman" panose="02020603050405020304" pitchFamily="18" charset="0"/>
              </a:rPr>
              <a:t> files) of user-defined defects only. This allows the user to have data of defects only and not have to scroll/filter/view/and whatever else you do through tons of data to find and process the defects</a:t>
            </a:r>
            <a:endParaRPr lang="en-US" sz="1800" dirty="0">
              <a:effectLst/>
              <a:latin typeface="Calibri" panose="020F0502020204030204" pitchFamily="34" charset="0"/>
              <a:ea typeface="Calibri" panose="020F0502020204030204" pitchFamily="34" charset="0"/>
            </a:endParaRPr>
          </a:p>
          <a:p>
            <a:pPr marL="342900" marR="0" lvl="0" indent="-342900">
              <a:lnSpc>
                <a:spcPct val="105000"/>
              </a:lnSpc>
              <a:spcBef>
                <a:spcPts val="1200"/>
              </a:spcBef>
              <a:spcAft>
                <a:spcPts val="800"/>
              </a:spcAft>
              <a:buFont typeface="+mj-lt"/>
              <a:buAutoNum type="arabicPeriod"/>
            </a:pPr>
            <a:r>
              <a:rPr lang="en-US" sz="1800" dirty="0">
                <a:effectLst/>
                <a:latin typeface="Calibri" panose="020F0502020204030204" pitchFamily="34" charset="0"/>
                <a:ea typeface="Times New Roman" panose="02020603050405020304" pitchFamily="18" charset="0"/>
              </a:rPr>
              <a:t>PWL Reports – This will export files for PWL information. Valid values are user-entered into the system, and reports are exports to show PWL information.</a:t>
            </a:r>
            <a:endParaRPr lang="en-US" sz="1800" dirty="0">
              <a:effectLst/>
              <a:latin typeface="Calibri" panose="020F0502020204030204" pitchFamily="34" charset="0"/>
              <a:ea typeface="Calibri" panose="020F0502020204030204" pitchFamily="34" charset="0"/>
            </a:endParaRPr>
          </a:p>
        </p:txBody>
      </p:sp>
      <p:pic>
        <p:nvPicPr>
          <p:cNvPr id="11" name="Picture 10">
            <a:extLst>
              <a:ext uri="{FF2B5EF4-FFF2-40B4-BE49-F238E27FC236}">
                <a16:creationId xmlns:a16="http://schemas.microsoft.com/office/drawing/2014/main" id="{A4ECEF5B-5349-4E04-A4BA-C745BE6F303C}"/>
              </a:ext>
            </a:extLst>
          </p:cNvPr>
          <p:cNvPicPr>
            <a:picLocks noChangeAspect="1"/>
          </p:cNvPicPr>
          <p:nvPr/>
        </p:nvPicPr>
        <p:blipFill>
          <a:blip r:embed="rId2"/>
          <a:stretch>
            <a:fillRect/>
          </a:stretch>
        </p:blipFill>
        <p:spPr>
          <a:xfrm>
            <a:off x="6450612" y="2116089"/>
            <a:ext cx="5486400" cy="3007175"/>
          </a:xfrm>
          <a:prstGeom prst="rect">
            <a:avLst/>
          </a:prstGeom>
        </p:spPr>
      </p:pic>
    </p:spTree>
    <p:extLst>
      <p:ext uri="{BB962C8B-B14F-4D97-AF65-F5344CB8AC3E}">
        <p14:creationId xmlns:p14="http://schemas.microsoft.com/office/powerpoint/2010/main" val="2866992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Density Assessment – Defect Detection</a:t>
            </a:r>
            <a:br>
              <a:rPr lang="en-US" b="1" dirty="0"/>
            </a:br>
            <a:endParaRPr lang="en-US" sz="2000" i="1" dirty="0"/>
          </a:p>
        </p:txBody>
      </p:sp>
      <p:sp>
        <p:nvSpPr>
          <p:cNvPr id="22" name="Content Placeholder 21">
            <a:extLst>
              <a:ext uri="{FF2B5EF4-FFF2-40B4-BE49-F238E27FC236}">
                <a16:creationId xmlns:a16="http://schemas.microsoft.com/office/drawing/2014/main" id="{EB586339-5081-4EF0-B5C4-D026879C2684}"/>
              </a:ext>
            </a:extLst>
          </p:cNvPr>
          <p:cNvSpPr>
            <a:spLocks noGrp="1"/>
          </p:cNvSpPr>
          <p:nvPr>
            <p:ph sz="half" idx="1"/>
          </p:nvPr>
        </p:nvSpPr>
        <p:spPr>
          <a:xfrm>
            <a:off x="117499" y="1310642"/>
            <a:ext cx="3754705" cy="3757873"/>
          </a:xfrm>
          <a:noFill/>
        </p:spPr>
        <p:txBody>
          <a:bodyPr>
            <a:normAutofit/>
          </a:bodyPr>
          <a:lstStyle/>
          <a:p>
            <a:r>
              <a:rPr lang="en-US" dirty="0"/>
              <a:t>Typical analysis file by file</a:t>
            </a:r>
          </a:p>
          <a:p>
            <a:pPr lvl="1"/>
            <a:r>
              <a:rPr lang="en-US" dirty="0"/>
              <a:t>Example with 2 sensors straddling the joint 0.75 ft. away and 2.25 ft from joint</a:t>
            </a:r>
          </a:p>
          <a:p>
            <a:pPr lvl="1"/>
            <a:r>
              <a:rPr lang="en-US" dirty="0"/>
              <a:t>Good information just tough to navigate while on-site</a:t>
            </a:r>
          </a:p>
          <a:p>
            <a:pPr lvl="1"/>
            <a:endParaRPr lang="en-US" dirty="0"/>
          </a:p>
          <a:p>
            <a:pPr lvl="1"/>
            <a:endParaRPr lang="en-US" dirty="0"/>
          </a:p>
          <a:p>
            <a:pPr lvl="1"/>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37</a:t>
            </a:fld>
            <a:endParaRPr lang="en-US" dirty="0"/>
          </a:p>
        </p:txBody>
      </p:sp>
      <p:pic>
        <p:nvPicPr>
          <p:cNvPr id="9" name="Picture 8" descr="Timeline&#10;&#10;Description automatically generated">
            <a:extLst>
              <a:ext uri="{FF2B5EF4-FFF2-40B4-BE49-F238E27FC236}">
                <a16:creationId xmlns:a16="http://schemas.microsoft.com/office/drawing/2014/main" id="{F7383EB5-5680-4DD7-B8C0-78EF26937E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1368610"/>
            <a:ext cx="6766560" cy="3699905"/>
          </a:xfrm>
          <a:prstGeom prst="rect">
            <a:avLst/>
          </a:prstGeom>
        </p:spPr>
      </p:pic>
      <p:pic>
        <p:nvPicPr>
          <p:cNvPr id="14" name="Picture 13" descr="A picture containing grass, outdoor, runway, device&#10;&#10;Description automatically generated">
            <a:extLst>
              <a:ext uri="{FF2B5EF4-FFF2-40B4-BE49-F238E27FC236}">
                <a16:creationId xmlns:a16="http://schemas.microsoft.com/office/drawing/2014/main" id="{69722258-3827-4BDC-B8F5-2013EF165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5041"/>
            <a:ext cx="10881360" cy="1652959"/>
          </a:xfrm>
          <a:prstGeom prst="rect">
            <a:avLst/>
          </a:prstGeom>
        </p:spPr>
      </p:pic>
    </p:spTree>
    <p:extLst>
      <p:ext uri="{BB962C8B-B14F-4D97-AF65-F5344CB8AC3E}">
        <p14:creationId xmlns:p14="http://schemas.microsoft.com/office/powerpoint/2010/main" val="1062826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EB586339-5081-4EF0-B5C4-D026879C2684}"/>
              </a:ext>
            </a:extLst>
          </p:cNvPr>
          <p:cNvSpPr>
            <a:spLocks noGrp="1"/>
          </p:cNvSpPr>
          <p:nvPr>
            <p:ph sz="half" idx="1"/>
          </p:nvPr>
        </p:nvSpPr>
        <p:spPr>
          <a:xfrm>
            <a:off x="117499" y="1310643"/>
            <a:ext cx="3754705" cy="634890"/>
          </a:xfrm>
          <a:noFill/>
        </p:spPr>
        <p:txBody>
          <a:bodyPr>
            <a:normAutofit/>
          </a:bodyPr>
          <a:lstStyle/>
          <a:p>
            <a:r>
              <a:rPr lang="en-US" dirty="0"/>
              <a:t>Geospatial view</a:t>
            </a:r>
          </a:p>
          <a:p>
            <a:pPr lvl="1"/>
            <a:endParaRPr lang="en-US" dirty="0"/>
          </a:p>
          <a:p>
            <a:pPr lvl="1"/>
            <a:endParaRPr lang="en-US" dirty="0"/>
          </a:p>
          <a:p>
            <a:pPr lvl="1"/>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38</a:t>
            </a:fld>
            <a:endParaRPr lang="en-US" dirty="0"/>
          </a:p>
        </p:txBody>
      </p:sp>
      <p:pic>
        <p:nvPicPr>
          <p:cNvPr id="8" name="Picture 7">
            <a:extLst>
              <a:ext uri="{FF2B5EF4-FFF2-40B4-BE49-F238E27FC236}">
                <a16:creationId xmlns:a16="http://schemas.microsoft.com/office/drawing/2014/main" id="{9C18420F-835E-4DC5-868C-B7C9F6EC1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4390"/>
            <a:ext cx="12192000" cy="1276008"/>
          </a:xfrm>
          <a:prstGeom prst="rect">
            <a:avLst/>
          </a:prstGeom>
        </p:spPr>
      </p:pic>
      <p:pic>
        <p:nvPicPr>
          <p:cNvPr id="10" name="Picture 9">
            <a:extLst>
              <a:ext uri="{FF2B5EF4-FFF2-40B4-BE49-F238E27FC236}">
                <a16:creationId xmlns:a16="http://schemas.microsoft.com/office/drawing/2014/main" id="{7DCAD6AC-CCBA-4B6B-A420-620A63FC7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655" y="4591896"/>
            <a:ext cx="10966274" cy="1910922"/>
          </a:xfrm>
          <a:prstGeom prst="rect">
            <a:avLst/>
          </a:prstGeom>
        </p:spPr>
      </p:pic>
      <p:pic>
        <p:nvPicPr>
          <p:cNvPr id="14" name="Picture 13">
            <a:extLst>
              <a:ext uri="{FF2B5EF4-FFF2-40B4-BE49-F238E27FC236}">
                <a16:creationId xmlns:a16="http://schemas.microsoft.com/office/drawing/2014/main" id="{565D3167-628A-49AD-94BA-83FBBE8F7764}"/>
              </a:ext>
            </a:extLst>
          </p:cNvPr>
          <p:cNvPicPr>
            <a:picLocks noChangeAspect="1"/>
          </p:cNvPicPr>
          <p:nvPr/>
        </p:nvPicPr>
        <p:blipFill>
          <a:blip r:embed="rId4"/>
          <a:stretch>
            <a:fillRect/>
          </a:stretch>
        </p:blipFill>
        <p:spPr>
          <a:xfrm>
            <a:off x="166687" y="3105150"/>
            <a:ext cx="11858625" cy="647700"/>
          </a:xfrm>
          <a:prstGeom prst="rect">
            <a:avLst/>
          </a:prstGeom>
        </p:spPr>
      </p:pic>
      <p:pic>
        <p:nvPicPr>
          <p:cNvPr id="18" name="Picture 17">
            <a:extLst>
              <a:ext uri="{FF2B5EF4-FFF2-40B4-BE49-F238E27FC236}">
                <a16:creationId xmlns:a16="http://schemas.microsoft.com/office/drawing/2014/main" id="{74164A1B-CDCF-484A-B667-9BCD510CD716}"/>
              </a:ext>
            </a:extLst>
          </p:cNvPr>
          <p:cNvPicPr>
            <a:picLocks noChangeAspect="1"/>
          </p:cNvPicPr>
          <p:nvPr/>
        </p:nvPicPr>
        <p:blipFill>
          <a:blip r:embed="rId5"/>
          <a:stretch>
            <a:fillRect/>
          </a:stretch>
        </p:blipFill>
        <p:spPr>
          <a:xfrm>
            <a:off x="242887" y="3800254"/>
            <a:ext cx="11782425" cy="628650"/>
          </a:xfrm>
          <a:prstGeom prst="rect">
            <a:avLst/>
          </a:prstGeom>
        </p:spPr>
      </p:pic>
      <p:sp>
        <p:nvSpPr>
          <p:cNvPr id="17" name="Title 1">
            <a:extLst>
              <a:ext uri="{FF2B5EF4-FFF2-40B4-BE49-F238E27FC236}">
                <a16:creationId xmlns:a16="http://schemas.microsoft.com/office/drawing/2014/main" id="{453AD939-C14E-4427-908C-2921A1C893BE}"/>
              </a:ext>
            </a:extLst>
          </p:cNvPr>
          <p:cNvSpPr>
            <a:spLocks noGrp="1"/>
          </p:cNvSpPr>
          <p:nvPr>
            <p:ph type="title"/>
          </p:nvPr>
        </p:nvSpPr>
        <p:spPr>
          <a:xfrm>
            <a:off x="838200" y="152400"/>
            <a:ext cx="10515600" cy="914400"/>
          </a:xfrm>
        </p:spPr>
        <p:txBody>
          <a:bodyPr>
            <a:normAutofit/>
          </a:bodyPr>
          <a:lstStyle/>
          <a:p>
            <a:r>
              <a:rPr lang="en-US" b="1" dirty="0"/>
              <a:t>Density Assessment – Defect Detection</a:t>
            </a:r>
            <a:br>
              <a:rPr lang="en-US" b="1" dirty="0"/>
            </a:br>
            <a:endParaRPr lang="en-US" sz="2000" i="1" dirty="0"/>
          </a:p>
        </p:txBody>
      </p:sp>
    </p:spTree>
    <p:extLst>
      <p:ext uri="{BB962C8B-B14F-4D97-AF65-F5344CB8AC3E}">
        <p14:creationId xmlns:p14="http://schemas.microsoft.com/office/powerpoint/2010/main" val="2626670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EB586339-5081-4EF0-B5C4-D026879C2684}"/>
              </a:ext>
            </a:extLst>
          </p:cNvPr>
          <p:cNvSpPr>
            <a:spLocks noGrp="1"/>
          </p:cNvSpPr>
          <p:nvPr>
            <p:ph sz="half" idx="1"/>
          </p:nvPr>
        </p:nvSpPr>
        <p:spPr>
          <a:xfrm>
            <a:off x="117499" y="1310642"/>
            <a:ext cx="4542050" cy="4905331"/>
          </a:xfrm>
          <a:noFill/>
        </p:spPr>
        <p:txBody>
          <a:bodyPr>
            <a:normAutofit fontScale="92500"/>
          </a:bodyPr>
          <a:lstStyle/>
          <a:p>
            <a:r>
              <a:rPr lang="en-US" dirty="0"/>
              <a:t>Ability to define mat and joint acceptable density levels (min and max) and calculate percent conformance in user defined segments.</a:t>
            </a:r>
          </a:p>
          <a:p>
            <a:pPr lvl="1"/>
            <a:r>
              <a:rPr lang="en-US" dirty="0"/>
              <a:t>MnDOT has been using other post processing tools like </a:t>
            </a:r>
            <a:r>
              <a:rPr lang="en-US" dirty="0" err="1"/>
              <a:t>matlab</a:t>
            </a:r>
            <a:r>
              <a:rPr lang="en-US" dirty="0"/>
              <a:t> and more recently VETA to make these types of calculations</a:t>
            </a:r>
          </a:p>
          <a:p>
            <a:pPr lvl="1"/>
            <a:r>
              <a:rPr lang="en-US" dirty="0"/>
              <a:t>This is a simpler tool that can be run on-site and doesn’t require outside expertise (will show simple excel template to visualize it).</a:t>
            </a:r>
          </a:p>
          <a:p>
            <a:pPr lvl="1"/>
            <a:endParaRPr lang="en-US" dirty="0"/>
          </a:p>
          <a:p>
            <a:pPr lvl="1"/>
            <a:endParaRPr lang="en-US" dirty="0"/>
          </a:p>
          <a:p>
            <a:pPr lvl="1"/>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39</a:t>
            </a:fld>
            <a:endParaRPr lang="en-US" dirty="0"/>
          </a:p>
        </p:txBody>
      </p:sp>
      <p:sp>
        <p:nvSpPr>
          <p:cNvPr id="15" name="Title 1">
            <a:extLst>
              <a:ext uri="{FF2B5EF4-FFF2-40B4-BE49-F238E27FC236}">
                <a16:creationId xmlns:a16="http://schemas.microsoft.com/office/drawing/2014/main" id="{9A1B16CF-CECE-4C22-9447-29E0FE28088E}"/>
              </a:ext>
            </a:extLst>
          </p:cNvPr>
          <p:cNvSpPr>
            <a:spLocks noGrp="1"/>
          </p:cNvSpPr>
          <p:nvPr>
            <p:ph type="title"/>
          </p:nvPr>
        </p:nvSpPr>
        <p:spPr>
          <a:xfrm>
            <a:off x="838200" y="152400"/>
            <a:ext cx="10515600" cy="914400"/>
          </a:xfrm>
        </p:spPr>
        <p:txBody>
          <a:bodyPr>
            <a:normAutofit fontScale="90000"/>
          </a:bodyPr>
          <a:lstStyle/>
          <a:p>
            <a:r>
              <a:rPr lang="en-US" b="1" dirty="0"/>
              <a:t>Density Assessment – “PWL” (Actually Percent Conformance)</a:t>
            </a:r>
            <a:br>
              <a:rPr lang="en-US" b="1" dirty="0"/>
            </a:br>
            <a:endParaRPr lang="en-US" sz="2000" i="1" dirty="0"/>
          </a:p>
        </p:txBody>
      </p:sp>
      <p:pic>
        <p:nvPicPr>
          <p:cNvPr id="11" name="Picture 10">
            <a:extLst>
              <a:ext uri="{FF2B5EF4-FFF2-40B4-BE49-F238E27FC236}">
                <a16:creationId xmlns:a16="http://schemas.microsoft.com/office/drawing/2014/main" id="{DA10211E-6640-4105-8F07-F05BA5C0D72F}"/>
              </a:ext>
            </a:extLst>
          </p:cNvPr>
          <p:cNvPicPr>
            <a:picLocks noChangeAspect="1"/>
          </p:cNvPicPr>
          <p:nvPr/>
        </p:nvPicPr>
        <p:blipFill>
          <a:blip r:embed="rId2"/>
          <a:stretch>
            <a:fillRect/>
          </a:stretch>
        </p:blipFill>
        <p:spPr>
          <a:xfrm>
            <a:off x="4793958" y="1310643"/>
            <a:ext cx="7315200" cy="5416062"/>
          </a:xfrm>
          <a:prstGeom prst="rect">
            <a:avLst/>
          </a:prstGeom>
          <a:ln>
            <a:solidFill>
              <a:srgbClr val="000000"/>
            </a:solidFill>
          </a:ln>
        </p:spPr>
      </p:pic>
    </p:spTree>
    <p:extLst>
      <p:ext uri="{BB962C8B-B14F-4D97-AF65-F5344CB8AC3E}">
        <p14:creationId xmlns:p14="http://schemas.microsoft.com/office/powerpoint/2010/main" val="47672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Data Consistency Check</a:t>
            </a:r>
            <a:endParaRPr lang="en-US" sz="2000" i="1"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4</a:t>
            </a:fld>
            <a:endParaRPr lang="en-US" dirty="0"/>
          </a:p>
        </p:txBody>
      </p:sp>
      <p:sp>
        <p:nvSpPr>
          <p:cNvPr id="20" name="Content Placeholder 21">
            <a:extLst>
              <a:ext uri="{FF2B5EF4-FFF2-40B4-BE49-F238E27FC236}">
                <a16:creationId xmlns:a16="http://schemas.microsoft.com/office/drawing/2014/main" id="{9B26E596-0CA5-4A42-AB05-A88804FCF086}"/>
              </a:ext>
            </a:extLst>
          </p:cNvPr>
          <p:cNvSpPr txBox="1">
            <a:spLocks/>
          </p:cNvSpPr>
          <p:nvPr/>
        </p:nvSpPr>
        <p:spPr>
          <a:xfrm>
            <a:off x="149035" y="1459964"/>
            <a:ext cx="3558899" cy="561783"/>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On-Site Result: Swerve</a:t>
            </a:r>
          </a:p>
          <a:p>
            <a:pPr lvl="1"/>
            <a:endParaRPr lang="en-US" dirty="0"/>
          </a:p>
        </p:txBody>
      </p:sp>
      <p:sp>
        <p:nvSpPr>
          <p:cNvPr id="16" name="TextBox 15">
            <a:extLst>
              <a:ext uri="{FF2B5EF4-FFF2-40B4-BE49-F238E27FC236}">
                <a16:creationId xmlns:a16="http://schemas.microsoft.com/office/drawing/2014/main" id="{A840F467-D7F1-441E-8922-0D80FC9C0965}"/>
              </a:ext>
            </a:extLst>
          </p:cNvPr>
          <p:cNvSpPr txBox="1"/>
          <p:nvPr/>
        </p:nvSpPr>
        <p:spPr>
          <a:xfrm>
            <a:off x="3614443" y="5991887"/>
            <a:ext cx="3850690" cy="369332"/>
          </a:xfrm>
          <a:prstGeom prst="rect">
            <a:avLst/>
          </a:prstGeom>
          <a:noFill/>
        </p:spPr>
        <p:txBody>
          <a:bodyPr wrap="square">
            <a:spAutoFit/>
          </a:bodyPr>
          <a:lstStyle/>
          <a:p>
            <a:r>
              <a:rPr lang="en-US" dirty="0">
                <a:hlinkClick r:id="rId2"/>
              </a:rPr>
              <a:t>https://youtu.be/A3j870wC2dA?t=422</a:t>
            </a:r>
            <a:endParaRPr lang="en-US" dirty="0"/>
          </a:p>
        </p:txBody>
      </p:sp>
      <p:pic>
        <p:nvPicPr>
          <p:cNvPr id="7" name="Picture 6">
            <a:extLst>
              <a:ext uri="{FF2B5EF4-FFF2-40B4-BE49-F238E27FC236}">
                <a16:creationId xmlns:a16="http://schemas.microsoft.com/office/drawing/2014/main" id="{23B23359-EC9E-41CB-9FDC-4BACEC9BDC65}"/>
              </a:ext>
            </a:extLst>
          </p:cNvPr>
          <p:cNvPicPr>
            <a:picLocks noChangeAspect="1"/>
          </p:cNvPicPr>
          <p:nvPr/>
        </p:nvPicPr>
        <p:blipFill>
          <a:blip r:embed="rId3"/>
          <a:stretch>
            <a:fillRect/>
          </a:stretch>
        </p:blipFill>
        <p:spPr>
          <a:xfrm>
            <a:off x="1680518" y="1875305"/>
            <a:ext cx="7315200" cy="4116582"/>
          </a:xfrm>
          <a:prstGeom prst="rect">
            <a:avLst/>
          </a:prstGeom>
        </p:spPr>
      </p:pic>
    </p:spTree>
    <p:extLst>
      <p:ext uri="{BB962C8B-B14F-4D97-AF65-F5344CB8AC3E}">
        <p14:creationId xmlns:p14="http://schemas.microsoft.com/office/powerpoint/2010/main" val="1951919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40</a:t>
            </a:fld>
            <a:endParaRPr lang="en-US" dirty="0"/>
          </a:p>
        </p:txBody>
      </p:sp>
      <p:sp>
        <p:nvSpPr>
          <p:cNvPr id="15" name="Title 1">
            <a:extLst>
              <a:ext uri="{FF2B5EF4-FFF2-40B4-BE49-F238E27FC236}">
                <a16:creationId xmlns:a16="http://schemas.microsoft.com/office/drawing/2014/main" id="{9A1B16CF-CECE-4C22-9447-29E0FE28088E}"/>
              </a:ext>
            </a:extLst>
          </p:cNvPr>
          <p:cNvSpPr>
            <a:spLocks noGrp="1"/>
          </p:cNvSpPr>
          <p:nvPr>
            <p:ph type="title"/>
          </p:nvPr>
        </p:nvSpPr>
        <p:spPr>
          <a:xfrm>
            <a:off x="838200" y="152400"/>
            <a:ext cx="10515600" cy="914400"/>
          </a:xfrm>
        </p:spPr>
        <p:txBody>
          <a:bodyPr>
            <a:normAutofit fontScale="90000"/>
          </a:bodyPr>
          <a:lstStyle/>
          <a:p>
            <a:r>
              <a:rPr lang="en-US" b="1" dirty="0"/>
              <a:t>Density Assessment – “PWL” (Actually Percent Conformance)</a:t>
            </a:r>
            <a:br>
              <a:rPr lang="en-US" b="1" dirty="0"/>
            </a:br>
            <a:endParaRPr lang="en-US" sz="2000" i="1" dirty="0"/>
          </a:p>
        </p:txBody>
      </p:sp>
      <p:sp>
        <p:nvSpPr>
          <p:cNvPr id="8" name="TextBox 7">
            <a:extLst>
              <a:ext uri="{FF2B5EF4-FFF2-40B4-BE49-F238E27FC236}">
                <a16:creationId xmlns:a16="http://schemas.microsoft.com/office/drawing/2014/main" id="{0900DE70-45F3-45B2-8B72-BA3E73076381}"/>
              </a:ext>
            </a:extLst>
          </p:cNvPr>
          <p:cNvSpPr txBox="1"/>
          <p:nvPr/>
        </p:nvSpPr>
        <p:spPr>
          <a:xfrm>
            <a:off x="1561435" y="1210131"/>
            <a:ext cx="3643690" cy="480131"/>
          </a:xfrm>
          <a:prstGeom prst="rect">
            <a:avLst/>
          </a:prstGeom>
        </p:spPr>
        <p:txBody>
          <a:bodyPr/>
          <a:lstStyle>
            <a:defPPr>
              <a:defRPr lang="en-US"/>
            </a:defPPr>
            <a:lvl1pPr algn="ctr">
              <a:lnSpc>
                <a:spcPct val="90000"/>
              </a:lnSpc>
              <a:spcBef>
                <a:spcPct val="0"/>
              </a:spcBef>
              <a:buNone/>
              <a:defRPr sz="2800">
                <a:latin typeface="+mj-lt"/>
                <a:ea typeface="+mj-ea"/>
                <a:cs typeface="+mj-cs"/>
              </a:defRPr>
            </a:lvl1pPr>
          </a:lstStyle>
          <a:p>
            <a:r>
              <a:rPr lang="en-US" dirty="0"/>
              <a:t>Joint/Mat % conforming</a:t>
            </a:r>
          </a:p>
        </p:txBody>
      </p:sp>
      <p:pic>
        <p:nvPicPr>
          <p:cNvPr id="9" name="Picture 8">
            <a:extLst>
              <a:ext uri="{FF2B5EF4-FFF2-40B4-BE49-F238E27FC236}">
                <a16:creationId xmlns:a16="http://schemas.microsoft.com/office/drawing/2014/main" id="{9F500D9D-7F8A-40B6-8FD2-37CECC6E9723}"/>
              </a:ext>
            </a:extLst>
          </p:cNvPr>
          <p:cNvPicPr>
            <a:picLocks noChangeAspect="1"/>
          </p:cNvPicPr>
          <p:nvPr/>
        </p:nvPicPr>
        <p:blipFill>
          <a:blip r:embed="rId2"/>
          <a:stretch>
            <a:fillRect/>
          </a:stretch>
        </p:blipFill>
        <p:spPr>
          <a:xfrm>
            <a:off x="7009451" y="2081993"/>
            <a:ext cx="4937760" cy="1995100"/>
          </a:xfrm>
          <a:prstGeom prst="rect">
            <a:avLst/>
          </a:prstGeom>
        </p:spPr>
      </p:pic>
      <p:sp>
        <p:nvSpPr>
          <p:cNvPr id="10" name="Title 1">
            <a:extLst>
              <a:ext uri="{FF2B5EF4-FFF2-40B4-BE49-F238E27FC236}">
                <a16:creationId xmlns:a16="http://schemas.microsoft.com/office/drawing/2014/main" id="{3B97D6E5-3F54-4027-B94F-218BE3F8BD2F}"/>
              </a:ext>
            </a:extLst>
          </p:cNvPr>
          <p:cNvSpPr txBox="1">
            <a:spLocks/>
          </p:cNvSpPr>
          <p:nvPr/>
        </p:nvSpPr>
        <p:spPr>
          <a:xfrm>
            <a:off x="6864362" y="1249495"/>
            <a:ext cx="5082849" cy="7447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Project Information: </a:t>
            </a:r>
          </a:p>
          <a:p>
            <a:pPr algn="ctr"/>
            <a:r>
              <a:rPr lang="en-US" sz="2800" dirty="0"/>
              <a:t>Ex: 052221 TH21-HMA-L1-12L-CL</a:t>
            </a:r>
          </a:p>
        </p:txBody>
      </p:sp>
      <p:pic>
        <p:nvPicPr>
          <p:cNvPr id="12" name="Picture 11">
            <a:extLst>
              <a:ext uri="{FF2B5EF4-FFF2-40B4-BE49-F238E27FC236}">
                <a16:creationId xmlns:a16="http://schemas.microsoft.com/office/drawing/2014/main" id="{E0824524-DCA4-4B8D-9E84-F3492B06EC6A}"/>
              </a:ext>
            </a:extLst>
          </p:cNvPr>
          <p:cNvPicPr>
            <a:picLocks noChangeAspect="1"/>
          </p:cNvPicPr>
          <p:nvPr/>
        </p:nvPicPr>
        <p:blipFill>
          <a:blip r:embed="rId3"/>
          <a:stretch>
            <a:fillRect/>
          </a:stretch>
        </p:blipFill>
        <p:spPr>
          <a:xfrm>
            <a:off x="0" y="5521330"/>
            <a:ext cx="12192000" cy="1332866"/>
          </a:xfrm>
          <a:prstGeom prst="rect">
            <a:avLst/>
          </a:prstGeom>
        </p:spPr>
      </p:pic>
      <p:sp>
        <p:nvSpPr>
          <p:cNvPr id="13" name="TextBox 12">
            <a:extLst>
              <a:ext uri="{FF2B5EF4-FFF2-40B4-BE49-F238E27FC236}">
                <a16:creationId xmlns:a16="http://schemas.microsoft.com/office/drawing/2014/main" id="{CFF41CEE-01EB-4726-9915-18A97EA00D7B}"/>
              </a:ext>
            </a:extLst>
          </p:cNvPr>
          <p:cNvSpPr txBox="1"/>
          <p:nvPr/>
        </p:nvSpPr>
        <p:spPr>
          <a:xfrm>
            <a:off x="2602684" y="4976438"/>
            <a:ext cx="6094602" cy="369332"/>
          </a:xfrm>
          <a:prstGeom prst="rect">
            <a:avLst/>
          </a:prstGeom>
        </p:spPr>
        <p:txBody>
          <a:bodyPr/>
          <a:lstStyle>
            <a:defPPr>
              <a:defRPr lang="en-US"/>
            </a:defPPr>
            <a:lvl1pPr algn="ctr">
              <a:lnSpc>
                <a:spcPct val="90000"/>
              </a:lnSpc>
              <a:spcBef>
                <a:spcPct val="0"/>
              </a:spcBef>
              <a:buNone/>
              <a:defRPr sz="2800">
                <a:latin typeface="+mj-lt"/>
                <a:ea typeface="+mj-ea"/>
                <a:cs typeface="+mj-cs"/>
              </a:defRPr>
            </a:lvl1pPr>
          </a:lstStyle>
          <a:p>
            <a:r>
              <a:rPr lang="en-US" dirty="0"/>
              <a:t>Lane Extents</a:t>
            </a:r>
          </a:p>
        </p:txBody>
      </p:sp>
      <p:pic>
        <p:nvPicPr>
          <p:cNvPr id="14" name="Picture 13">
            <a:extLst>
              <a:ext uri="{FF2B5EF4-FFF2-40B4-BE49-F238E27FC236}">
                <a16:creationId xmlns:a16="http://schemas.microsoft.com/office/drawing/2014/main" id="{3E66205B-3CDE-424B-9EC4-680AD8E5767B}"/>
              </a:ext>
            </a:extLst>
          </p:cNvPr>
          <p:cNvPicPr>
            <a:picLocks noChangeAspect="1"/>
          </p:cNvPicPr>
          <p:nvPr/>
        </p:nvPicPr>
        <p:blipFill>
          <a:blip r:embed="rId4"/>
          <a:stretch>
            <a:fillRect/>
          </a:stretch>
        </p:blipFill>
        <p:spPr>
          <a:xfrm>
            <a:off x="0" y="2016901"/>
            <a:ext cx="6766560" cy="2937725"/>
          </a:xfrm>
          <a:prstGeom prst="rect">
            <a:avLst/>
          </a:prstGeom>
        </p:spPr>
      </p:pic>
    </p:spTree>
    <p:extLst>
      <p:ext uri="{BB962C8B-B14F-4D97-AF65-F5344CB8AC3E}">
        <p14:creationId xmlns:p14="http://schemas.microsoft.com/office/powerpoint/2010/main" val="2316577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41</a:t>
            </a:fld>
            <a:endParaRPr lang="en-US" dirty="0"/>
          </a:p>
        </p:txBody>
      </p:sp>
      <p:sp>
        <p:nvSpPr>
          <p:cNvPr id="15" name="Title 1">
            <a:extLst>
              <a:ext uri="{FF2B5EF4-FFF2-40B4-BE49-F238E27FC236}">
                <a16:creationId xmlns:a16="http://schemas.microsoft.com/office/drawing/2014/main" id="{9A1B16CF-CECE-4C22-9447-29E0FE28088E}"/>
              </a:ext>
            </a:extLst>
          </p:cNvPr>
          <p:cNvSpPr>
            <a:spLocks noGrp="1"/>
          </p:cNvSpPr>
          <p:nvPr>
            <p:ph type="title"/>
          </p:nvPr>
        </p:nvSpPr>
        <p:spPr>
          <a:xfrm>
            <a:off x="838200" y="152400"/>
            <a:ext cx="10515600" cy="914400"/>
          </a:xfrm>
        </p:spPr>
        <p:txBody>
          <a:bodyPr>
            <a:normAutofit fontScale="90000"/>
          </a:bodyPr>
          <a:lstStyle/>
          <a:p>
            <a:r>
              <a:rPr lang="en-US" b="1" dirty="0"/>
              <a:t>Density Assessment – “PWL” (Actually Percent Conformance)</a:t>
            </a:r>
            <a:br>
              <a:rPr lang="en-US" b="1" dirty="0"/>
            </a:br>
            <a:endParaRPr lang="en-US" sz="2000" i="1" dirty="0"/>
          </a:p>
        </p:txBody>
      </p:sp>
      <p:sp>
        <p:nvSpPr>
          <p:cNvPr id="2" name="TextBox 1">
            <a:extLst>
              <a:ext uri="{FF2B5EF4-FFF2-40B4-BE49-F238E27FC236}">
                <a16:creationId xmlns:a16="http://schemas.microsoft.com/office/drawing/2014/main" id="{109670B3-DB3D-49EA-8B7B-FA404A9FD43D}"/>
              </a:ext>
            </a:extLst>
          </p:cNvPr>
          <p:cNvSpPr txBox="1"/>
          <p:nvPr/>
        </p:nvSpPr>
        <p:spPr>
          <a:xfrm>
            <a:off x="1162093" y="1546698"/>
            <a:ext cx="9277989" cy="1569660"/>
          </a:xfrm>
          <a:prstGeom prst="rect">
            <a:avLst/>
          </a:prstGeom>
          <a:noFill/>
        </p:spPr>
        <p:txBody>
          <a:bodyPr wrap="none" rtlCol="0">
            <a:spAutoFit/>
          </a:bodyPr>
          <a:lstStyle/>
          <a:p>
            <a:r>
              <a:rPr lang="en-US" sz="4800" dirty="0">
                <a:hlinkClick r:id="rId2" action="ppaction://hlinkpres?slideindex=1&amp;slidetitle="/>
              </a:rPr>
              <a:t>Example Data Organization/Analysis </a:t>
            </a:r>
          </a:p>
          <a:p>
            <a:r>
              <a:rPr lang="en-US" sz="4800" dirty="0">
                <a:hlinkClick r:id="rId2" action="ppaction://hlinkpres?slideindex=1&amp;slidetitle="/>
              </a:rPr>
              <a:t>using simple excel templates: TH21</a:t>
            </a:r>
            <a:endParaRPr lang="en-US" sz="4800" dirty="0"/>
          </a:p>
        </p:txBody>
      </p:sp>
    </p:spTree>
    <p:extLst>
      <p:ext uri="{BB962C8B-B14F-4D97-AF65-F5344CB8AC3E}">
        <p14:creationId xmlns:p14="http://schemas.microsoft.com/office/powerpoint/2010/main" val="3703747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a:xfrm>
            <a:off x="0" y="1651380"/>
            <a:ext cx="12192000" cy="1733266"/>
          </a:xfrm>
        </p:spPr>
        <p:txBody>
          <a:bodyPr/>
          <a:lstStyle/>
          <a:p>
            <a:r>
              <a:rPr lang="en-US" dirty="0"/>
              <a:t>Thank you again!</a:t>
            </a:r>
          </a:p>
        </p:txBody>
      </p:sp>
      <p:sp>
        <p:nvSpPr>
          <p:cNvPr id="12" name="Text Placeholder 7"/>
          <p:cNvSpPr>
            <a:spLocks noGrp="1"/>
          </p:cNvSpPr>
          <p:nvPr>
            <p:ph type="body" sz="quarter" idx="13"/>
          </p:nvPr>
        </p:nvSpPr>
        <p:spPr>
          <a:xfrm>
            <a:off x="838200" y="3521123"/>
            <a:ext cx="10515600" cy="2681374"/>
          </a:xfrm>
        </p:spPr>
        <p:txBody>
          <a:bodyPr/>
          <a:lstStyle/>
          <a:p>
            <a:r>
              <a:rPr lang="en-US" sz="2700" b="1" dirty="0"/>
              <a:t>Kyle Hoegh</a:t>
            </a:r>
          </a:p>
          <a:p>
            <a:r>
              <a:rPr lang="en-US" sz="2200" i="1" dirty="0"/>
              <a:t>kyle.hoegh@state.mn.us</a:t>
            </a:r>
          </a:p>
          <a:p>
            <a:r>
              <a:rPr lang="en-US" sz="2200" dirty="0"/>
              <a:t>507-398-2669</a:t>
            </a:r>
          </a:p>
        </p:txBody>
      </p:sp>
      <p:sp>
        <p:nvSpPr>
          <p:cNvPr id="4" name="Date Placeholder 3"/>
          <p:cNvSpPr>
            <a:spLocks noGrp="1"/>
          </p:cNvSpPr>
          <p:nvPr>
            <p:ph type="dt" sz="half" idx="10"/>
          </p:nvPr>
        </p:nvSpPr>
        <p:spPr/>
        <p:txBody>
          <a:bodyPr/>
          <a:lstStyle/>
          <a:p>
            <a:fld id="{466A75E6-E45B-4C5D-981E-7C8ED0C72F5D}" type="datetime1">
              <a:rPr lang="en-US" smtClean="0"/>
              <a:pPr/>
              <a:t>11/9/2021</a:t>
            </a:fld>
            <a:endParaRPr lang="en-US" dirty="0"/>
          </a:p>
        </p:txBody>
      </p:sp>
      <p:sp>
        <p:nvSpPr>
          <p:cNvPr id="5" name="Footer Placeholder 4"/>
          <p:cNvSpPr>
            <a:spLocks noGrp="1"/>
          </p:cNvSpPr>
          <p:nvPr>
            <p:ph type="ftr" sz="quarter" idx="12"/>
          </p:nvPr>
        </p:nvSpPr>
        <p:spPr/>
        <p:txBody>
          <a:bodyPr/>
          <a:lstStyle/>
          <a:p>
            <a:r>
              <a:rPr lang="en-US" dirty="0">
                <a:solidFill>
                  <a:schemeClr val="tx2"/>
                </a:solidFill>
              </a:rPr>
              <a:t>mndot.gov</a:t>
            </a:r>
          </a:p>
        </p:txBody>
      </p:sp>
      <p:sp>
        <p:nvSpPr>
          <p:cNvPr id="6" name="Slide Number Placeholder 5"/>
          <p:cNvSpPr>
            <a:spLocks noGrp="1"/>
          </p:cNvSpPr>
          <p:nvPr>
            <p:ph type="sldNum" sz="quarter" idx="11"/>
          </p:nvPr>
        </p:nvSpPr>
        <p:spPr/>
        <p:txBody>
          <a:bodyPr/>
          <a:lstStyle/>
          <a:p>
            <a:fld id="{48F63A3B-78C7-47BE-AE5E-E10140E04643}" type="slidenum">
              <a:rPr lang="en-US" smtClean="0"/>
              <a:pPr/>
              <a:t>42</a:t>
            </a:fld>
            <a:endParaRPr lang="en-US" dirty="0"/>
          </a:p>
        </p:txBody>
      </p:sp>
    </p:spTree>
    <p:extLst>
      <p:ext uri="{BB962C8B-B14F-4D97-AF65-F5344CB8AC3E}">
        <p14:creationId xmlns:p14="http://schemas.microsoft.com/office/powerpoint/2010/main" val="2561138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Geospatial Filtering</a:t>
            </a:r>
            <a:endParaRPr lang="en-US" sz="2000" i="1"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43</a:t>
            </a:fld>
            <a:endParaRPr lang="en-US" dirty="0"/>
          </a:p>
        </p:txBody>
      </p:sp>
      <p:sp>
        <p:nvSpPr>
          <p:cNvPr id="11" name="Content Placeholder 2">
            <a:extLst>
              <a:ext uri="{FF2B5EF4-FFF2-40B4-BE49-F238E27FC236}">
                <a16:creationId xmlns:a16="http://schemas.microsoft.com/office/drawing/2014/main" id="{87979921-E346-4331-A210-7EF9A5B9FB2D}"/>
              </a:ext>
            </a:extLst>
          </p:cNvPr>
          <p:cNvSpPr>
            <a:spLocks noGrp="1"/>
          </p:cNvSpPr>
          <p:nvPr>
            <p:ph idx="1"/>
          </p:nvPr>
        </p:nvSpPr>
        <p:spPr>
          <a:xfrm>
            <a:off x="98854" y="1416904"/>
            <a:ext cx="3568350" cy="1535523"/>
          </a:xfrm>
          <a:noFill/>
        </p:spPr>
        <p:txBody>
          <a:bodyPr>
            <a:normAutofit/>
          </a:bodyPr>
          <a:lstStyle/>
          <a:p>
            <a:r>
              <a:rPr lang="en-US" dirty="0"/>
              <a:t>Further Analysis needs</a:t>
            </a:r>
          </a:p>
          <a:p>
            <a:pPr lvl="1"/>
            <a:r>
              <a:rPr lang="en-US" dirty="0"/>
              <a:t>Filter geospatially by offset?</a:t>
            </a:r>
          </a:p>
        </p:txBody>
      </p:sp>
      <p:pic>
        <p:nvPicPr>
          <p:cNvPr id="1026" name="Picture 2">
            <a:extLst>
              <a:ext uri="{FF2B5EF4-FFF2-40B4-BE49-F238E27FC236}">
                <a16:creationId xmlns:a16="http://schemas.microsoft.com/office/drawing/2014/main" id="{514DB7D1-D982-4F4E-99A2-92B7A20E1A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586" y="3033712"/>
            <a:ext cx="5349875"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ADC3EBB-B5E9-4AC9-BDC1-E85639871259}"/>
              </a:ext>
            </a:extLst>
          </p:cNvPr>
          <p:cNvPicPr>
            <a:picLocks noChangeAspect="1"/>
          </p:cNvPicPr>
          <p:nvPr/>
        </p:nvPicPr>
        <p:blipFill>
          <a:blip r:embed="rId3"/>
          <a:stretch>
            <a:fillRect/>
          </a:stretch>
        </p:blipFill>
        <p:spPr>
          <a:xfrm>
            <a:off x="6003925" y="1320769"/>
            <a:ext cx="4300134" cy="1458974"/>
          </a:xfrm>
          <a:prstGeom prst="rect">
            <a:avLst/>
          </a:prstGeom>
        </p:spPr>
      </p:pic>
      <p:pic>
        <p:nvPicPr>
          <p:cNvPr id="1027" name="Picture 3">
            <a:extLst>
              <a:ext uri="{FF2B5EF4-FFF2-40B4-BE49-F238E27FC236}">
                <a16:creationId xmlns:a16="http://schemas.microsoft.com/office/drawing/2014/main" id="{A11882E9-8427-47F6-BA53-052B8310B6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3925" y="3033712"/>
            <a:ext cx="5349875"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413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Data Consistency Check</a:t>
            </a:r>
            <a:endParaRPr lang="en-US" sz="2000" i="1"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5</a:t>
            </a:fld>
            <a:endParaRPr lang="en-US" dirty="0"/>
          </a:p>
        </p:txBody>
      </p:sp>
      <p:sp>
        <p:nvSpPr>
          <p:cNvPr id="20" name="Content Placeholder 21">
            <a:extLst>
              <a:ext uri="{FF2B5EF4-FFF2-40B4-BE49-F238E27FC236}">
                <a16:creationId xmlns:a16="http://schemas.microsoft.com/office/drawing/2014/main" id="{9B26E596-0CA5-4A42-AB05-A88804FCF086}"/>
              </a:ext>
            </a:extLst>
          </p:cNvPr>
          <p:cNvSpPr txBox="1">
            <a:spLocks/>
          </p:cNvSpPr>
          <p:nvPr/>
        </p:nvSpPr>
        <p:spPr>
          <a:xfrm>
            <a:off x="149035" y="1459964"/>
            <a:ext cx="3558899" cy="561783"/>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On-Site Result: Swerve</a:t>
            </a:r>
          </a:p>
          <a:p>
            <a:pPr lvl="1"/>
            <a:endParaRPr lang="en-US" dirty="0"/>
          </a:p>
        </p:txBody>
      </p:sp>
      <p:sp>
        <p:nvSpPr>
          <p:cNvPr id="16" name="TextBox 15">
            <a:extLst>
              <a:ext uri="{FF2B5EF4-FFF2-40B4-BE49-F238E27FC236}">
                <a16:creationId xmlns:a16="http://schemas.microsoft.com/office/drawing/2014/main" id="{A840F467-D7F1-441E-8922-0D80FC9C0965}"/>
              </a:ext>
            </a:extLst>
          </p:cNvPr>
          <p:cNvSpPr txBox="1"/>
          <p:nvPr/>
        </p:nvSpPr>
        <p:spPr>
          <a:xfrm>
            <a:off x="3942917" y="5631632"/>
            <a:ext cx="3850690" cy="369332"/>
          </a:xfrm>
          <a:prstGeom prst="rect">
            <a:avLst/>
          </a:prstGeom>
          <a:noFill/>
        </p:spPr>
        <p:txBody>
          <a:bodyPr wrap="square">
            <a:spAutoFit/>
          </a:bodyPr>
          <a:lstStyle/>
          <a:p>
            <a:r>
              <a:rPr lang="en-US" dirty="0">
                <a:hlinkClick r:id="rId2"/>
              </a:rPr>
              <a:t>https://youtu.be/A3j870wC2dA?t=459</a:t>
            </a:r>
            <a:endParaRPr lang="en-US" dirty="0"/>
          </a:p>
        </p:txBody>
      </p:sp>
      <p:pic>
        <p:nvPicPr>
          <p:cNvPr id="9" name="Picture 8">
            <a:extLst>
              <a:ext uri="{FF2B5EF4-FFF2-40B4-BE49-F238E27FC236}">
                <a16:creationId xmlns:a16="http://schemas.microsoft.com/office/drawing/2014/main" id="{549FA79F-46F9-4700-B9BB-AA7C69B189DC}"/>
              </a:ext>
            </a:extLst>
          </p:cNvPr>
          <p:cNvPicPr>
            <a:picLocks noChangeAspect="1"/>
          </p:cNvPicPr>
          <p:nvPr/>
        </p:nvPicPr>
        <p:blipFill>
          <a:blip r:embed="rId3"/>
          <a:stretch>
            <a:fillRect/>
          </a:stretch>
        </p:blipFill>
        <p:spPr>
          <a:xfrm>
            <a:off x="149035" y="2532117"/>
            <a:ext cx="5486400" cy="3099515"/>
          </a:xfrm>
          <a:prstGeom prst="rect">
            <a:avLst/>
          </a:prstGeom>
        </p:spPr>
      </p:pic>
      <p:pic>
        <p:nvPicPr>
          <p:cNvPr id="11" name="Picture 10">
            <a:extLst>
              <a:ext uri="{FF2B5EF4-FFF2-40B4-BE49-F238E27FC236}">
                <a16:creationId xmlns:a16="http://schemas.microsoft.com/office/drawing/2014/main" id="{EB103966-E180-4F9D-BDDC-A265EA32738E}"/>
              </a:ext>
            </a:extLst>
          </p:cNvPr>
          <p:cNvPicPr>
            <a:picLocks noChangeAspect="1"/>
          </p:cNvPicPr>
          <p:nvPr/>
        </p:nvPicPr>
        <p:blipFill>
          <a:blip r:embed="rId4"/>
          <a:stretch>
            <a:fillRect/>
          </a:stretch>
        </p:blipFill>
        <p:spPr>
          <a:xfrm>
            <a:off x="6233356" y="2496546"/>
            <a:ext cx="5486400" cy="3135086"/>
          </a:xfrm>
          <a:prstGeom prst="rect">
            <a:avLst/>
          </a:prstGeom>
        </p:spPr>
      </p:pic>
      <p:sp>
        <p:nvSpPr>
          <p:cNvPr id="12" name="TextBox 11">
            <a:extLst>
              <a:ext uri="{FF2B5EF4-FFF2-40B4-BE49-F238E27FC236}">
                <a16:creationId xmlns:a16="http://schemas.microsoft.com/office/drawing/2014/main" id="{46BF8505-ADBA-41E7-9986-A4F558AD4D62}"/>
              </a:ext>
            </a:extLst>
          </p:cNvPr>
          <p:cNvSpPr txBox="1"/>
          <p:nvPr/>
        </p:nvSpPr>
        <p:spPr>
          <a:xfrm>
            <a:off x="1962683" y="2230245"/>
            <a:ext cx="1419235" cy="369332"/>
          </a:xfrm>
          <a:prstGeom prst="rect">
            <a:avLst/>
          </a:prstGeom>
          <a:noFill/>
        </p:spPr>
        <p:txBody>
          <a:bodyPr wrap="none" rtlCol="0">
            <a:spAutoFit/>
          </a:bodyPr>
          <a:lstStyle/>
          <a:p>
            <a:r>
              <a:rPr lang="en-US" dirty="0"/>
              <a:t>Pass Forward</a:t>
            </a:r>
          </a:p>
        </p:txBody>
      </p:sp>
      <p:sp>
        <p:nvSpPr>
          <p:cNvPr id="17" name="TextBox 16">
            <a:extLst>
              <a:ext uri="{FF2B5EF4-FFF2-40B4-BE49-F238E27FC236}">
                <a16:creationId xmlns:a16="http://schemas.microsoft.com/office/drawing/2014/main" id="{6E61E7F6-DAA0-49ED-BE47-1F6D2C74AA67}"/>
              </a:ext>
            </a:extLst>
          </p:cNvPr>
          <p:cNvSpPr txBox="1"/>
          <p:nvPr/>
        </p:nvSpPr>
        <p:spPr>
          <a:xfrm>
            <a:off x="8266938" y="2166049"/>
            <a:ext cx="1079013" cy="369332"/>
          </a:xfrm>
          <a:prstGeom prst="rect">
            <a:avLst/>
          </a:prstGeom>
          <a:noFill/>
        </p:spPr>
        <p:txBody>
          <a:bodyPr wrap="none" rtlCol="0">
            <a:spAutoFit/>
          </a:bodyPr>
          <a:lstStyle/>
          <a:p>
            <a:r>
              <a:rPr lang="en-US" dirty="0"/>
              <a:t>Pass Back</a:t>
            </a:r>
          </a:p>
        </p:txBody>
      </p:sp>
    </p:spTree>
    <p:extLst>
      <p:ext uri="{BB962C8B-B14F-4D97-AF65-F5344CB8AC3E}">
        <p14:creationId xmlns:p14="http://schemas.microsoft.com/office/powerpoint/2010/main" val="322095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Data Consistency Check</a:t>
            </a:r>
            <a:endParaRPr lang="en-US" sz="2000" i="1"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6</a:t>
            </a:fld>
            <a:endParaRPr lang="en-US" dirty="0"/>
          </a:p>
        </p:txBody>
      </p:sp>
      <p:sp>
        <p:nvSpPr>
          <p:cNvPr id="20" name="Content Placeholder 21">
            <a:extLst>
              <a:ext uri="{FF2B5EF4-FFF2-40B4-BE49-F238E27FC236}">
                <a16:creationId xmlns:a16="http://schemas.microsoft.com/office/drawing/2014/main" id="{9B26E596-0CA5-4A42-AB05-A88804FCF086}"/>
              </a:ext>
            </a:extLst>
          </p:cNvPr>
          <p:cNvSpPr txBox="1">
            <a:spLocks/>
          </p:cNvSpPr>
          <p:nvPr/>
        </p:nvSpPr>
        <p:spPr>
          <a:xfrm>
            <a:off x="149035" y="1459964"/>
            <a:ext cx="3558899" cy="561783"/>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On-Site Result: Swerve</a:t>
            </a:r>
          </a:p>
          <a:p>
            <a:pPr lvl="1"/>
            <a:endParaRPr lang="en-US" dirty="0"/>
          </a:p>
        </p:txBody>
      </p:sp>
      <p:sp>
        <p:nvSpPr>
          <p:cNvPr id="16" name="TextBox 15">
            <a:extLst>
              <a:ext uri="{FF2B5EF4-FFF2-40B4-BE49-F238E27FC236}">
                <a16:creationId xmlns:a16="http://schemas.microsoft.com/office/drawing/2014/main" id="{A840F467-D7F1-441E-8922-0D80FC9C0965}"/>
              </a:ext>
            </a:extLst>
          </p:cNvPr>
          <p:cNvSpPr txBox="1"/>
          <p:nvPr/>
        </p:nvSpPr>
        <p:spPr>
          <a:xfrm>
            <a:off x="3969550" y="5427755"/>
            <a:ext cx="3850690" cy="369332"/>
          </a:xfrm>
          <a:prstGeom prst="rect">
            <a:avLst/>
          </a:prstGeom>
          <a:noFill/>
        </p:spPr>
        <p:txBody>
          <a:bodyPr wrap="square">
            <a:spAutoFit/>
          </a:bodyPr>
          <a:lstStyle/>
          <a:p>
            <a:r>
              <a:rPr lang="en-US" dirty="0">
                <a:hlinkClick r:id="rId2"/>
              </a:rPr>
              <a:t>https://youtu.be/A3j870wC2dA?t=486</a:t>
            </a:r>
            <a:endParaRPr lang="en-US" dirty="0"/>
          </a:p>
        </p:txBody>
      </p:sp>
      <p:pic>
        <p:nvPicPr>
          <p:cNvPr id="4" name="Picture 3">
            <a:extLst>
              <a:ext uri="{FF2B5EF4-FFF2-40B4-BE49-F238E27FC236}">
                <a16:creationId xmlns:a16="http://schemas.microsoft.com/office/drawing/2014/main" id="{D898930D-ED9C-42D8-8A7A-46717228FEBD}"/>
              </a:ext>
            </a:extLst>
          </p:cNvPr>
          <p:cNvPicPr>
            <a:picLocks noChangeAspect="1"/>
          </p:cNvPicPr>
          <p:nvPr/>
        </p:nvPicPr>
        <p:blipFill>
          <a:blip r:embed="rId3"/>
          <a:stretch>
            <a:fillRect/>
          </a:stretch>
        </p:blipFill>
        <p:spPr>
          <a:xfrm>
            <a:off x="116456" y="2299478"/>
            <a:ext cx="5486400" cy="3083409"/>
          </a:xfrm>
          <a:prstGeom prst="rect">
            <a:avLst/>
          </a:prstGeom>
        </p:spPr>
      </p:pic>
      <p:pic>
        <p:nvPicPr>
          <p:cNvPr id="8" name="Picture 7">
            <a:extLst>
              <a:ext uri="{FF2B5EF4-FFF2-40B4-BE49-F238E27FC236}">
                <a16:creationId xmlns:a16="http://schemas.microsoft.com/office/drawing/2014/main" id="{AADF0327-65AA-4B1B-8A7B-4A89BF1519D8}"/>
              </a:ext>
            </a:extLst>
          </p:cNvPr>
          <p:cNvPicPr>
            <a:picLocks noChangeAspect="1"/>
          </p:cNvPicPr>
          <p:nvPr/>
        </p:nvPicPr>
        <p:blipFill>
          <a:blip r:embed="rId4"/>
          <a:stretch>
            <a:fillRect/>
          </a:stretch>
        </p:blipFill>
        <p:spPr>
          <a:xfrm>
            <a:off x="6705600" y="2265614"/>
            <a:ext cx="5486400" cy="3117273"/>
          </a:xfrm>
          <a:prstGeom prst="rect">
            <a:avLst/>
          </a:prstGeom>
        </p:spPr>
      </p:pic>
      <p:sp>
        <p:nvSpPr>
          <p:cNvPr id="12" name="TextBox 11">
            <a:extLst>
              <a:ext uri="{FF2B5EF4-FFF2-40B4-BE49-F238E27FC236}">
                <a16:creationId xmlns:a16="http://schemas.microsoft.com/office/drawing/2014/main" id="{7D7E655D-BB01-42A3-8A90-81A2EB48BD84}"/>
              </a:ext>
            </a:extLst>
          </p:cNvPr>
          <p:cNvSpPr txBox="1"/>
          <p:nvPr/>
        </p:nvSpPr>
        <p:spPr>
          <a:xfrm>
            <a:off x="2150038" y="1891096"/>
            <a:ext cx="1419235" cy="369332"/>
          </a:xfrm>
          <a:prstGeom prst="rect">
            <a:avLst/>
          </a:prstGeom>
          <a:noFill/>
        </p:spPr>
        <p:txBody>
          <a:bodyPr wrap="none" rtlCol="0">
            <a:spAutoFit/>
          </a:bodyPr>
          <a:lstStyle/>
          <a:p>
            <a:r>
              <a:rPr lang="en-US" dirty="0"/>
              <a:t>Pass Forward</a:t>
            </a:r>
          </a:p>
        </p:txBody>
      </p:sp>
      <p:sp>
        <p:nvSpPr>
          <p:cNvPr id="13" name="TextBox 12">
            <a:extLst>
              <a:ext uri="{FF2B5EF4-FFF2-40B4-BE49-F238E27FC236}">
                <a16:creationId xmlns:a16="http://schemas.microsoft.com/office/drawing/2014/main" id="{9BFCB8FE-6849-41BF-A7F6-A02AA053B3CB}"/>
              </a:ext>
            </a:extLst>
          </p:cNvPr>
          <p:cNvSpPr txBox="1"/>
          <p:nvPr/>
        </p:nvSpPr>
        <p:spPr>
          <a:xfrm>
            <a:off x="8909293" y="1896282"/>
            <a:ext cx="1079013" cy="369332"/>
          </a:xfrm>
          <a:prstGeom prst="rect">
            <a:avLst/>
          </a:prstGeom>
          <a:noFill/>
        </p:spPr>
        <p:txBody>
          <a:bodyPr wrap="none" rtlCol="0">
            <a:spAutoFit/>
          </a:bodyPr>
          <a:lstStyle/>
          <a:p>
            <a:r>
              <a:rPr lang="en-US" dirty="0"/>
              <a:t>Pass Back</a:t>
            </a:r>
          </a:p>
        </p:txBody>
      </p:sp>
    </p:spTree>
    <p:extLst>
      <p:ext uri="{BB962C8B-B14F-4D97-AF65-F5344CB8AC3E}">
        <p14:creationId xmlns:p14="http://schemas.microsoft.com/office/powerpoint/2010/main" val="2429004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Data Consistency Check</a:t>
            </a:r>
            <a:endParaRPr lang="en-US" sz="2000" i="1"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7</a:t>
            </a:fld>
            <a:endParaRPr lang="en-US" dirty="0"/>
          </a:p>
        </p:txBody>
      </p:sp>
      <p:sp>
        <p:nvSpPr>
          <p:cNvPr id="20" name="Content Placeholder 21">
            <a:extLst>
              <a:ext uri="{FF2B5EF4-FFF2-40B4-BE49-F238E27FC236}">
                <a16:creationId xmlns:a16="http://schemas.microsoft.com/office/drawing/2014/main" id="{9B26E596-0CA5-4A42-AB05-A88804FCF086}"/>
              </a:ext>
            </a:extLst>
          </p:cNvPr>
          <p:cNvSpPr txBox="1">
            <a:spLocks/>
          </p:cNvSpPr>
          <p:nvPr/>
        </p:nvSpPr>
        <p:spPr>
          <a:xfrm>
            <a:off x="149035" y="1459964"/>
            <a:ext cx="3558899" cy="561783"/>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On-Site Result: Line Test</a:t>
            </a:r>
          </a:p>
          <a:p>
            <a:pPr lvl="1"/>
            <a:endParaRPr lang="en-US" dirty="0"/>
          </a:p>
        </p:txBody>
      </p:sp>
      <p:pic>
        <p:nvPicPr>
          <p:cNvPr id="8" name="Picture 7">
            <a:extLst>
              <a:ext uri="{FF2B5EF4-FFF2-40B4-BE49-F238E27FC236}">
                <a16:creationId xmlns:a16="http://schemas.microsoft.com/office/drawing/2014/main" id="{10D65429-1FAA-4A3D-A154-9F628B3F01C9}"/>
              </a:ext>
            </a:extLst>
          </p:cNvPr>
          <p:cNvPicPr>
            <a:picLocks noChangeAspect="1"/>
          </p:cNvPicPr>
          <p:nvPr/>
        </p:nvPicPr>
        <p:blipFill>
          <a:blip r:embed="rId2"/>
          <a:stretch>
            <a:fillRect/>
          </a:stretch>
        </p:blipFill>
        <p:spPr>
          <a:xfrm>
            <a:off x="2087363" y="1889078"/>
            <a:ext cx="7315200" cy="4107679"/>
          </a:xfrm>
          <a:prstGeom prst="rect">
            <a:avLst/>
          </a:prstGeom>
        </p:spPr>
      </p:pic>
      <p:sp>
        <p:nvSpPr>
          <p:cNvPr id="19" name="TextBox 18">
            <a:extLst>
              <a:ext uri="{FF2B5EF4-FFF2-40B4-BE49-F238E27FC236}">
                <a16:creationId xmlns:a16="http://schemas.microsoft.com/office/drawing/2014/main" id="{6D04B4D8-FE61-4F46-AFA0-94C1FE217391}"/>
              </a:ext>
            </a:extLst>
          </p:cNvPr>
          <p:cNvSpPr txBox="1"/>
          <p:nvPr/>
        </p:nvSpPr>
        <p:spPr>
          <a:xfrm>
            <a:off x="3614443" y="5991887"/>
            <a:ext cx="3850690" cy="369332"/>
          </a:xfrm>
          <a:prstGeom prst="rect">
            <a:avLst/>
          </a:prstGeom>
          <a:noFill/>
        </p:spPr>
        <p:txBody>
          <a:bodyPr wrap="square">
            <a:spAutoFit/>
          </a:bodyPr>
          <a:lstStyle/>
          <a:p>
            <a:r>
              <a:rPr lang="en-US" dirty="0">
                <a:hlinkClick r:id="rId3"/>
              </a:rPr>
              <a:t>https://youtu.be/A3j870wC2dA?t=192</a:t>
            </a:r>
            <a:endParaRPr lang="en-US" dirty="0"/>
          </a:p>
        </p:txBody>
      </p:sp>
    </p:spTree>
    <p:extLst>
      <p:ext uri="{BB962C8B-B14F-4D97-AF65-F5344CB8AC3E}">
        <p14:creationId xmlns:p14="http://schemas.microsoft.com/office/powerpoint/2010/main" val="1547117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Data Consistency Check</a:t>
            </a:r>
            <a:endParaRPr lang="en-US" sz="2000" i="1"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8</a:t>
            </a:fld>
            <a:endParaRPr lang="en-US" dirty="0"/>
          </a:p>
        </p:txBody>
      </p:sp>
      <p:sp>
        <p:nvSpPr>
          <p:cNvPr id="20" name="Content Placeholder 21">
            <a:extLst>
              <a:ext uri="{FF2B5EF4-FFF2-40B4-BE49-F238E27FC236}">
                <a16:creationId xmlns:a16="http://schemas.microsoft.com/office/drawing/2014/main" id="{9B26E596-0CA5-4A42-AB05-A88804FCF086}"/>
              </a:ext>
            </a:extLst>
          </p:cNvPr>
          <p:cNvSpPr txBox="1">
            <a:spLocks/>
          </p:cNvSpPr>
          <p:nvPr/>
        </p:nvSpPr>
        <p:spPr>
          <a:xfrm>
            <a:off x="149035" y="1459964"/>
            <a:ext cx="3558899" cy="561783"/>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On-Site Result: Line Test</a:t>
            </a:r>
          </a:p>
          <a:p>
            <a:pPr lvl="1"/>
            <a:endParaRPr lang="en-US" dirty="0"/>
          </a:p>
        </p:txBody>
      </p:sp>
      <p:sp>
        <p:nvSpPr>
          <p:cNvPr id="19" name="TextBox 18">
            <a:extLst>
              <a:ext uri="{FF2B5EF4-FFF2-40B4-BE49-F238E27FC236}">
                <a16:creationId xmlns:a16="http://schemas.microsoft.com/office/drawing/2014/main" id="{6D04B4D8-FE61-4F46-AFA0-94C1FE217391}"/>
              </a:ext>
            </a:extLst>
          </p:cNvPr>
          <p:cNvSpPr txBox="1"/>
          <p:nvPr/>
        </p:nvSpPr>
        <p:spPr>
          <a:xfrm>
            <a:off x="3614443" y="5991887"/>
            <a:ext cx="3850690" cy="369332"/>
          </a:xfrm>
          <a:prstGeom prst="rect">
            <a:avLst/>
          </a:prstGeom>
          <a:noFill/>
        </p:spPr>
        <p:txBody>
          <a:bodyPr wrap="square">
            <a:spAutoFit/>
          </a:bodyPr>
          <a:lstStyle/>
          <a:p>
            <a:r>
              <a:rPr lang="en-US" dirty="0">
                <a:hlinkClick r:id="rId2"/>
              </a:rPr>
              <a:t>https://youtu.be/BdLn62fxHRc?t=21</a:t>
            </a:r>
            <a:endParaRPr lang="en-US" dirty="0"/>
          </a:p>
        </p:txBody>
      </p:sp>
      <p:pic>
        <p:nvPicPr>
          <p:cNvPr id="12" name="Picture 11">
            <a:extLst>
              <a:ext uri="{FF2B5EF4-FFF2-40B4-BE49-F238E27FC236}">
                <a16:creationId xmlns:a16="http://schemas.microsoft.com/office/drawing/2014/main" id="{18E73BFD-41B2-4BB9-BBCE-DA701B78CC59}"/>
              </a:ext>
            </a:extLst>
          </p:cNvPr>
          <p:cNvPicPr>
            <a:picLocks noChangeAspect="1"/>
          </p:cNvPicPr>
          <p:nvPr/>
        </p:nvPicPr>
        <p:blipFill>
          <a:blip r:embed="rId3"/>
          <a:stretch>
            <a:fillRect/>
          </a:stretch>
        </p:blipFill>
        <p:spPr>
          <a:xfrm>
            <a:off x="1396699" y="1850992"/>
            <a:ext cx="7315200" cy="4140895"/>
          </a:xfrm>
          <a:prstGeom prst="rect">
            <a:avLst/>
          </a:prstGeom>
        </p:spPr>
      </p:pic>
    </p:spTree>
    <p:extLst>
      <p:ext uri="{BB962C8B-B14F-4D97-AF65-F5344CB8AC3E}">
        <p14:creationId xmlns:p14="http://schemas.microsoft.com/office/powerpoint/2010/main" val="386597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Data Consistency Check</a:t>
            </a:r>
            <a:endParaRPr lang="en-US" sz="2000" i="1"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9</a:t>
            </a:fld>
            <a:endParaRPr lang="en-US" dirty="0"/>
          </a:p>
        </p:txBody>
      </p:sp>
      <p:sp>
        <p:nvSpPr>
          <p:cNvPr id="20" name="Content Placeholder 21">
            <a:extLst>
              <a:ext uri="{FF2B5EF4-FFF2-40B4-BE49-F238E27FC236}">
                <a16:creationId xmlns:a16="http://schemas.microsoft.com/office/drawing/2014/main" id="{9B26E596-0CA5-4A42-AB05-A88804FCF086}"/>
              </a:ext>
            </a:extLst>
          </p:cNvPr>
          <p:cNvSpPr txBox="1">
            <a:spLocks/>
          </p:cNvSpPr>
          <p:nvPr/>
        </p:nvSpPr>
        <p:spPr>
          <a:xfrm>
            <a:off x="149035" y="1459964"/>
            <a:ext cx="3558899" cy="561783"/>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On-Site Result: Line Test</a:t>
            </a:r>
          </a:p>
          <a:p>
            <a:pPr lvl="1"/>
            <a:endParaRPr lang="en-US" dirty="0"/>
          </a:p>
        </p:txBody>
      </p:sp>
      <p:sp>
        <p:nvSpPr>
          <p:cNvPr id="19" name="TextBox 18">
            <a:extLst>
              <a:ext uri="{FF2B5EF4-FFF2-40B4-BE49-F238E27FC236}">
                <a16:creationId xmlns:a16="http://schemas.microsoft.com/office/drawing/2014/main" id="{6D04B4D8-FE61-4F46-AFA0-94C1FE217391}"/>
              </a:ext>
            </a:extLst>
          </p:cNvPr>
          <p:cNvSpPr txBox="1"/>
          <p:nvPr/>
        </p:nvSpPr>
        <p:spPr>
          <a:xfrm>
            <a:off x="3614443" y="5991887"/>
            <a:ext cx="3850690" cy="369332"/>
          </a:xfrm>
          <a:prstGeom prst="rect">
            <a:avLst/>
          </a:prstGeom>
          <a:noFill/>
        </p:spPr>
        <p:txBody>
          <a:bodyPr wrap="square">
            <a:spAutoFit/>
          </a:bodyPr>
          <a:lstStyle/>
          <a:p>
            <a:r>
              <a:rPr lang="en-US" dirty="0">
                <a:hlinkClick r:id="rId2"/>
              </a:rPr>
              <a:t>https://youtu.be/BdLn62fxHRc?t=163</a:t>
            </a:r>
            <a:endParaRPr lang="en-US" dirty="0"/>
          </a:p>
        </p:txBody>
      </p:sp>
      <p:pic>
        <p:nvPicPr>
          <p:cNvPr id="4" name="Picture 3">
            <a:extLst>
              <a:ext uri="{FF2B5EF4-FFF2-40B4-BE49-F238E27FC236}">
                <a16:creationId xmlns:a16="http://schemas.microsoft.com/office/drawing/2014/main" id="{4C95D062-3DBC-467C-81AD-8C68420C357B}"/>
              </a:ext>
            </a:extLst>
          </p:cNvPr>
          <p:cNvPicPr>
            <a:picLocks noChangeAspect="1"/>
          </p:cNvPicPr>
          <p:nvPr/>
        </p:nvPicPr>
        <p:blipFill>
          <a:blip r:embed="rId3"/>
          <a:stretch>
            <a:fillRect/>
          </a:stretch>
        </p:blipFill>
        <p:spPr>
          <a:xfrm>
            <a:off x="1303781" y="1847752"/>
            <a:ext cx="7315200" cy="4144135"/>
          </a:xfrm>
          <a:prstGeom prst="rect">
            <a:avLst/>
          </a:prstGeom>
        </p:spPr>
      </p:pic>
    </p:spTree>
    <p:extLst>
      <p:ext uri="{BB962C8B-B14F-4D97-AF65-F5344CB8AC3E}">
        <p14:creationId xmlns:p14="http://schemas.microsoft.com/office/powerpoint/2010/main" val="837592975"/>
      </p:ext>
    </p:extLst>
  </p:cSld>
  <p:clrMapOvr>
    <a:masterClrMapping/>
  </p:clrMapOvr>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16x9.pptx" id="{FFA6567B-003C-4EDD-B4B1-434C2288AA53}" vid="{0DFF6D1D-E85A-48B0-AFAA-62A7A52994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8389D6-E0FD-469D-8587-EA39AB285030}">
  <ds:schemaRefs>
    <ds:schemaRef ds:uri="http://purl.org/dc/terms/"/>
    <ds:schemaRef ds:uri="http://purl.org/dc/elements/1.1/"/>
    <ds:schemaRef ds:uri="http://schemas.microsoft.com/office/2006/documentManagement/types"/>
    <ds:schemaRef ds:uri="http://schemas.openxmlformats.org/package/2006/metadata/core-properties"/>
    <ds:schemaRef ds:uri="http://purl.org/dc/dcmitype/"/>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1B02A75-BCB0-4986-B381-502234F6C7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3B153553-7048-44C0-962D-31C90BA4FF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 16x9</Template>
  <TotalTime>2554</TotalTime>
  <Words>2188</Words>
  <Application>Microsoft Office PowerPoint</Application>
  <PresentationFormat>Widescreen</PresentationFormat>
  <Paragraphs>352</Paragraphs>
  <Slides>43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NeueHaasGroteskText Std</vt:lpstr>
      <vt:lpstr>MN.IT</vt:lpstr>
      <vt:lpstr>MnDOT Data Collection and Analysis</vt:lpstr>
      <vt:lpstr>MnDOT Analysis:  2021 Collection Season </vt:lpstr>
      <vt:lpstr>Data Consistency Check</vt:lpstr>
      <vt:lpstr>Data Consistency Check</vt:lpstr>
      <vt:lpstr>Data Consistency Check</vt:lpstr>
      <vt:lpstr>Data Consistency Check</vt:lpstr>
      <vt:lpstr>Data Consistency Check</vt:lpstr>
      <vt:lpstr>Data Consistency Check</vt:lpstr>
      <vt:lpstr>Data Consistency Check</vt:lpstr>
      <vt:lpstr>Data Consistency Check</vt:lpstr>
      <vt:lpstr>Data Consistency Check</vt:lpstr>
      <vt:lpstr>Data Consistency Check</vt:lpstr>
      <vt:lpstr>Dielectric to Density: Core Accuracy Check</vt:lpstr>
      <vt:lpstr>2020 Dielectric to Density: Core Accuracy Check</vt:lpstr>
      <vt:lpstr>2020 Dielectric to Density: Core Accuracy Check</vt:lpstr>
      <vt:lpstr>2020 Dielectric to Density: Core Accuracy Check</vt:lpstr>
      <vt:lpstr>2021 Dielectric to Density: Core Accuracy Check</vt:lpstr>
      <vt:lpstr>2021 Dielectric to Density: Bias Investigation</vt:lpstr>
      <vt:lpstr>2021 Dielectric to Density: Bias Investigation</vt:lpstr>
      <vt:lpstr>2021 Dielectric to Density: Bias Investigation</vt:lpstr>
      <vt:lpstr>Initial evaluation of sources of bias</vt:lpstr>
      <vt:lpstr>Potential Sources of Error or Bias: Magnetic Susceptibility</vt:lpstr>
      <vt:lpstr>Potential Sources of Error or Bias: Magnetic Susceptibility</vt:lpstr>
      <vt:lpstr>Initial evaluation of sources of bias</vt:lpstr>
      <vt:lpstr>Initial evaluation of sources of bias</vt:lpstr>
      <vt:lpstr>Initial evaluation of sources of bias</vt:lpstr>
      <vt:lpstr>Potential Sources of Error or Bias: Puck Thickness Sensitivity</vt:lpstr>
      <vt:lpstr>Initial evaluation of sources of bias</vt:lpstr>
      <vt:lpstr>Initial evaluation of sources of bias</vt:lpstr>
      <vt:lpstr>Initial evaluation of sources of bias</vt:lpstr>
      <vt:lpstr>Initial evaluation of sources of bias</vt:lpstr>
      <vt:lpstr>Initial evaluation of sources of bias</vt:lpstr>
      <vt:lpstr>Initial evaluation of sources of bias</vt:lpstr>
      <vt:lpstr>Initial evaluation of sources of bias</vt:lpstr>
      <vt:lpstr>Evaluation will continue with UNH and others. . . </vt:lpstr>
      <vt:lpstr>Density Assessment – Finalized Defect Detection and “PWL (really percent conformance) Released </vt:lpstr>
      <vt:lpstr>Density Assessment – Defect Detection </vt:lpstr>
      <vt:lpstr>Density Assessment – Defect Detection </vt:lpstr>
      <vt:lpstr>Density Assessment – “PWL” (Actually Percent Conformance) </vt:lpstr>
      <vt:lpstr>Density Assessment – “PWL” (Actually Percent Conformance) </vt:lpstr>
      <vt:lpstr>Density Assessment – “PWL” (Actually Percent Conformance) </vt:lpstr>
      <vt:lpstr>Thank you again!</vt:lpstr>
      <vt:lpstr>Geospatial Filtering</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Project Analysis: Show New Features with Real Data</dc:title>
  <dc:subject>PowerPoint Template</dc:subject>
  <dc:creator>Hoegh, Kyle (DOT)</dc:creator>
  <cp:keywords>PowerPoint, Template</cp:keywords>
  <dc:description>Version 1.1, Released 8-2016</dc:description>
  <cp:lastModifiedBy>Hoegh, Kyle (DOT)</cp:lastModifiedBy>
  <cp:revision>63</cp:revision>
  <dcterms:created xsi:type="dcterms:W3CDTF">2021-04-06T03:07:17Z</dcterms:created>
  <dcterms:modified xsi:type="dcterms:W3CDTF">2021-11-09T12:27:51Z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0x01010090DFDE64AAE0974A8908DD3553DDBF03</vt:lpwstr>
  </property>
</Properties>
</file>